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4"/>
  </p:notesMasterIdLst>
  <p:sldIdLst>
    <p:sldId id="283" r:id="rId2"/>
    <p:sldId id="285" r:id="rId3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海报制作指南" id="{FBD8B3AE-BE91-4C46-B2EC-4082CAFA89BA}">
          <p14:sldIdLst>
            <p14:sldId id="283"/>
          </p14:sldIdLst>
        </p14:section>
        <p14:section name="COMSOL 海报模板" id="{09EF3F39-416E-4746-905C-8534B72613B9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FAC"/>
    <a:srgbClr val="E1EAF1"/>
    <a:srgbClr val="DAE5EE"/>
    <a:srgbClr val="D5E1EB"/>
    <a:srgbClr val="D2E0EB"/>
    <a:srgbClr val="CDDCE8"/>
    <a:srgbClr val="CAD8E6"/>
    <a:srgbClr val="C2D3E3"/>
    <a:srgbClr val="B8CBDF"/>
    <a:srgbClr val="78A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55" autoAdjust="0"/>
    <p:restoredTop sz="96314" autoAdjust="0"/>
  </p:normalViewPr>
  <p:slideViewPr>
    <p:cSldViewPr snapToGrid="0">
      <p:cViewPr varScale="1">
        <p:scale>
          <a:sx n="17" d="100"/>
          <a:sy n="17" d="100"/>
        </p:scale>
        <p:origin x="2460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350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FD44B-3D92-4DA1-963F-3AC1E37877B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4A54C-B7EC-4455-BC07-3E60C62A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2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2pPr>
    <a:lvl3pPr marL="4388719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3pPr>
    <a:lvl4pPr marL="6583079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4pPr>
    <a:lvl5pPr marL="8777439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5pPr>
    <a:lvl6pPr marL="10971798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6pPr>
    <a:lvl7pPr marL="13166158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7pPr>
    <a:lvl8pPr marL="15360518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8pPr>
    <a:lvl9pPr marL="17554877" algn="l" defTabSz="4388719" rtl="0" eaLnBrk="1" latinLnBrk="0" hangingPunct="1">
      <a:defRPr sz="57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10">
            <a:extLst>
              <a:ext uri="{FF2B5EF4-FFF2-40B4-BE49-F238E27FC236}">
                <a16:creationId xmlns:a16="http://schemas.microsoft.com/office/drawing/2014/main" id="{1F35867E-CFD5-4350-8AC0-D91C81B78554}"/>
              </a:ext>
            </a:extLst>
          </p:cNvPr>
          <p:cNvSpPr/>
          <p:nvPr userDrawn="1"/>
        </p:nvSpPr>
        <p:spPr>
          <a:xfrm>
            <a:off x="1" y="1"/>
            <a:ext cx="32918400" cy="12291529"/>
          </a:xfrm>
          <a:prstGeom prst="rect">
            <a:avLst/>
          </a:prstGeom>
          <a:solidFill>
            <a:srgbClr val="E1EA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857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3ED77E3-7509-4003-A80E-3F7C7DF2DD73}"/>
              </a:ext>
            </a:extLst>
          </p:cNvPr>
          <p:cNvSpPr/>
          <p:nvPr userDrawn="1"/>
        </p:nvSpPr>
        <p:spPr>
          <a:xfrm>
            <a:off x="8588827" y="42714590"/>
            <a:ext cx="15790477" cy="7234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101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Excerpt from the Proceedings of the COMSOL Conference 2026 Shenzhen</a:t>
            </a:r>
          </a:p>
        </p:txBody>
      </p:sp>
    </p:spTree>
    <p:extLst>
      <p:ext uri="{BB962C8B-B14F-4D97-AF65-F5344CB8AC3E}">
        <p14:creationId xmlns:p14="http://schemas.microsoft.com/office/powerpoint/2010/main" val="353334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47A5ED2-A0C3-409C-AD7A-B1754458CD1D}"/>
              </a:ext>
            </a:extLst>
          </p:cNvPr>
          <p:cNvGrpSpPr/>
          <p:nvPr userDrawn="1"/>
        </p:nvGrpSpPr>
        <p:grpSpPr>
          <a:xfrm>
            <a:off x="1" y="-12063"/>
            <a:ext cx="32919514" cy="43903263"/>
            <a:chOff x="0" y="-11824"/>
            <a:chExt cx="30496907" cy="430346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44516B2-34A6-407A-B06A-72C9E15F25D8}"/>
                </a:ext>
              </a:extLst>
            </p:cNvPr>
            <p:cNvSpPr/>
            <p:nvPr/>
          </p:nvSpPr>
          <p:spPr>
            <a:xfrm>
              <a:off x="0" y="42914838"/>
              <a:ext cx="30494905" cy="10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7F7CE39-9823-4F5B-ABFE-098F325D8F35}"/>
                </a:ext>
              </a:extLst>
            </p:cNvPr>
            <p:cNvSpPr/>
            <p:nvPr/>
          </p:nvSpPr>
          <p:spPr>
            <a:xfrm rot="16200000">
              <a:off x="8926562" y="21452493"/>
              <a:ext cx="43032690" cy="10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7C28E66-72CA-4593-A5C3-C152AF7401E0}"/>
                </a:ext>
              </a:extLst>
            </p:cNvPr>
            <p:cNvSpPr/>
            <p:nvPr/>
          </p:nvSpPr>
          <p:spPr>
            <a:xfrm rot="16200000">
              <a:off x="-21461373" y="21452493"/>
              <a:ext cx="43032690" cy="10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5D7C444-DE16-42DD-9599-D07A4F3B6CB7}"/>
                </a:ext>
              </a:extLst>
            </p:cNvPr>
            <p:cNvSpPr/>
            <p:nvPr/>
          </p:nvSpPr>
          <p:spPr>
            <a:xfrm>
              <a:off x="0" y="-11824"/>
              <a:ext cx="30495876" cy="10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4C1A78C-DD81-48B0-B5FB-B545B0991A8C}"/>
                </a:ext>
              </a:extLst>
            </p:cNvPr>
            <p:cNvSpPr/>
            <p:nvPr/>
          </p:nvSpPr>
          <p:spPr>
            <a:xfrm rot="16200000">
              <a:off x="-21255792" y="21454172"/>
              <a:ext cx="42830489" cy="108000"/>
            </a:xfrm>
            <a:prstGeom prst="rect">
              <a:avLst/>
            </a:prstGeom>
            <a:noFill/>
            <a:ln w="127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B22A3E9-DA00-46AF-B9F1-54AC93CFAAE1}"/>
                </a:ext>
              </a:extLst>
            </p:cNvPr>
            <p:cNvSpPr/>
            <p:nvPr/>
          </p:nvSpPr>
          <p:spPr>
            <a:xfrm rot="16200000">
              <a:off x="8918160" y="21457418"/>
              <a:ext cx="42830488" cy="108000"/>
            </a:xfrm>
            <a:prstGeom prst="rect">
              <a:avLst/>
            </a:prstGeom>
            <a:noFill/>
            <a:ln w="127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6C92FBF-DC74-4B45-BD34-D5360DA66C2F}"/>
                </a:ext>
              </a:extLst>
            </p:cNvPr>
            <p:cNvSpPr/>
            <p:nvPr/>
          </p:nvSpPr>
          <p:spPr>
            <a:xfrm>
              <a:off x="107456" y="92927"/>
              <a:ext cx="30279447" cy="108000"/>
            </a:xfrm>
            <a:prstGeom prst="rect">
              <a:avLst/>
            </a:prstGeom>
            <a:noFill/>
            <a:ln w="127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4E91BDC-6419-4206-9FBB-965A380CC1A6}"/>
                </a:ext>
              </a:extLst>
            </p:cNvPr>
            <p:cNvSpPr/>
            <p:nvPr/>
          </p:nvSpPr>
          <p:spPr>
            <a:xfrm>
              <a:off x="108973" y="42806838"/>
              <a:ext cx="30277930" cy="108000"/>
            </a:xfrm>
            <a:prstGeom prst="rect">
              <a:avLst/>
            </a:prstGeom>
            <a:noFill/>
            <a:ln w="127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8"/>
            </a:p>
          </p:txBody>
        </p:sp>
      </p:grpSp>
    </p:spTree>
    <p:extLst>
      <p:ext uri="{BB962C8B-B14F-4D97-AF65-F5344CB8AC3E}">
        <p14:creationId xmlns:p14="http://schemas.microsoft.com/office/powerpoint/2010/main" val="247355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7885C-1B56-43D4-9483-3AAFF5FDFB8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5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</p:sldLayoutIdLst>
  <p:txStyles>
    <p:titleStyle>
      <a:lvl1pPr algn="l" defTabSz="3291840" rtl="0" eaLnBrk="1" latinLnBrk="0" hangingPunct="1">
        <a:lnSpc>
          <a:spcPct val="10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5585D1F1-79AF-AEB5-C872-3B500A3EED81}"/>
              </a:ext>
            </a:extLst>
          </p:cNvPr>
          <p:cNvSpPr txBox="1">
            <a:spLocks/>
          </p:cNvSpPr>
          <p:nvPr/>
        </p:nvSpPr>
        <p:spPr>
          <a:xfrm>
            <a:off x="3642865" y="3840109"/>
            <a:ext cx="25733448" cy="2814264"/>
          </a:xfrm>
          <a:prstGeom prst="rect">
            <a:avLst/>
          </a:prstGeom>
        </p:spPr>
        <p:txBody>
          <a:bodyPr/>
          <a:lstStyle>
            <a:lvl1pPr algn="l" defTabSz="304961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67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15000" dirty="0">
                <a:latin typeface="+mn-ea"/>
                <a:ea typeface="+mn-ea"/>
              </a:rPr>
              <a:t>海报制作指南</a:t>
            </a:r>
            <a:endParaRPr lang="en-US" sz="15000" dirty="0">
              <a:latin typeface="+mn-ea"/>
              <a:ea typeface="+mn-ea"/>
            </a:endParaRP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C95BB625-BE85-3802-B4F2-8F90F57CDC48}"/>
              </a:ext>
            </a:extLst>
          </p:cNvPr>
          <p:cNvSpPr txBox="1">
            <a:spLocks/>
          </p:cNvSpPr>
          <p:nvPr/>
        </p:nvSpPr>
        <p:spPr>
          <a:xfrm>
            <a:off x="3736356" y="8740521"/>
            <a:ext cx="26926524" cy="11702540"/>
          </a:xfrm>
          <a:prstGeom prst="rect">
            <a:avLst/>
          </a:prstGeom>
        </p:spPr>
        <p:txBody>
          <a:bodyPr/>
          <a:lstStyle>
            <a:lvl1pPr marL="762404" indent="-762404" algn="l" defTabSz="3049615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Char char="•"/>
              <a:defRPr sz="9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721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80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12019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36827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61635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8644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1250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36058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60866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535"/>
              </a:spcBef>
              <a:buNone/>
            </a:pPr>
            <a:r>
              <a:rPr lang="zh-CN" altLang="en-US" sz="6000" dirty="0"/>
              <a:t>制作海报过程中，请注意以下事项：</a:t>
            </a:r>
            <a:endParaRPr lang="en-US" altLang="zh-CN" sz="6000" dirty="0"/>
          </a:p>
          <a:p>
            <a:pPr>
              <a:lnSpc>
                <a:spcPct val="100000"/>
              </a:lnSpc>
              <a:spcBef>
                <a:spcPts val="4535"/>
              </a:spcBef>
            </a:pPr>
            <a:r>
              <a:rPr lang="zh-CN" altLang="en-US" sz="6000" dirty="0"/>
              <a:t>海报尺寸为 </a:t>
            </a:r>
            <a:r>
              <a:rPr lang="en-US" altLang="zh-CN" sz="6000" dirty="0"/>
              <a:t>91.44cm/36inch</a:t>
            </a:r>
            <a:r>
              <a:rPr lang="zh-CN" altLang="en-US" sz="6000" dirty="0"/>
              <a:t>（宽） </a:t>
            </a:r>
            <a:r>
              <a:rPr lang="en-US" altLang="zh-CN" sz="6000" dirty="0"/>
              <a:t>x 121.92cm/48inch</a:t>
            </a:r>
            <a:r>
              <a:rPr lang="zh-CN" altLang="en-US" sz="6000" dirty="0"/>
              <a:t>（高）的纵向样式，页面边距为 </a:t>
            </a:r>
            <a:r>
              <a:rPr lang="en-US" altLang="zh-CN" sz="6000" dirty="0"/>
              <a:t>2.54cm/1inch</a:t>
            </a:r>
            <a:r>
              <a:rPr lang="zh-CN" altLang="en-US" sz="6000" dirty="0"/>
              <a:t>。</a:t>
            </a:r>
            <a:endParaRPr lang="en-US" altLang="zh-CN" sz="6000" dirty="0"/>
          </a:p>
          <a:p>
            <a:pPr>
              <a:lnSpc>
                <a:spcPct val="100000"/>
              </a:lnSpc>
              <a:spcBef>
                <a:spcPts val="4535"/>
              </a:spcBef>
            </a:pPr>
            <a:r>
              <a:rPr lang="zh-CN" altLang="en-US" sz="6000" dirty="0"/>
              <a:t>建议使用白色或浅色背景。</a:t>
            </a:r>
            <a:endParaRPr lang="en-US" altLang="zh-CN" sz="6000" dirty="0"/>
          </a:p>
          <a:p>
            <a:pPr>
              <a:lnSpc>
                <a:spcPct val="100000"/>
              </a:lnSpc>
              <a:spcBef>
                <a:spcPts val="4535"/>
              </a:spcBef>
            </a:pPr>
            <a:r>
              <a:rPr lang="zh-CN" altLang="en-US" sz="6000" dirty="0"/>
              <a:t>海报中的中文字体请使用等线，英文字体请使用 </a:t>
            </a:r>
            <a:r>
              <a:rPr lang="en-US" altLang="zh-CN" sz="6000" dirty="0"/>
              <a:t>Calibri</a:t>
            </a:r>
            <a:r>
              <a:rPr lang="zh-CN" altLang="en-US" sz="6000" dirty="0"/>
              <a:t>。</a:t>
            </a:r>
            <a:endParaRPr lang="en-US" altLang="zh-CN" sz="6000" dirty="0"/>
          </a:p>
          <a:p>
            <a:pPr>
              <a:lnSpc>
                <a:spcPct val="100000"/>
              </a:lnSpc>
              <a:spcBef>
                <a:spcPts val="4535"/>
              </a:spcBef>
            </a:pPr>
            <a:r>
              <a:rPr lang="zh-CN" altLang="en-US" sz="6000" dirty="0"/>
              <a:t>请保持海报标题字号最大（</a:t>
            </a:r>
            <a:r>
              <a:rPr lang="en-US" altLang="zh-CN" sz="6000" dirty="0"/>
              <a:t>90-120 pt.</a:t>
            </a:r>
            <a:r>
              <a:rPr lang="zh-CN" altLang="en-US" sz="6000" dirty="0"/>
              <a:t>），其次是副标题字号（</a:t>
            </a:r>
            <a:r>
              <a:rPr lang="en-US" altLang="zh-CN" sz="6000" dirty="0"/>
              <a:t>70-80 pt.</a:t>
            </a:r>
            <a:r>
              <a:rPr lang="zh-CN" altLang="en-US" sz="6000" dirty="0"/>
              <a:t>）。图表标题、参考文献和所属机构的字号最小（</a:t>
            </a:r>
            <a:r>
              <a:rPr lang="en-US" altLang="zh-CN" sz="6000" dirty="0"/>
              <a:t>18-40 pt.</a:t>
            </a:r>
            <a:r>
              <a:rPr lang="zh-CN" altLang="en-US" sz="6000" dirty="0"/>
              <a:t>）。</a:t>
            </a:r>
            <a:endParaRPr lang="en-US" altLang="zh-CN" sz="6000" dirty="0"/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688F94D3-FB7C-D32F-290A-37DD661F30ED}"/>
              </a:ext>
            </a:extLst>
          </p:cNvPr>
          <p:cNvSpPr txBox="1">
            <a:spLocks/>
          </p:cNvSpPr>
          <p:nvPr/>
        </p:nvSpPr>
        <p:spPr>
          <a:xfrm>
            <a:off x="3250084" y="31278126"/>
            <a:ext cx="9854192" cy="6721362"/>
          </a:xfrm>
          <a:prstGeom prst="rect">
            <a:avLst/>
          </a:prstGeom>
        </p:spPr>
        <p:txBody>
          <a:bodyPr/>
          <a:lstStyle>
            <a:lvl1pPr marL="762404" indent="-762404" algn="l" defTabSz="3049615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Char char="•"/>
              <a:defRPr sz="9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721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80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12019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36827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61635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8644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1250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36058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60866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535"/>
              </a:spcBef>
              <a:buNone/>
            </a:pPr>
            <a:r>
              <a:rPr lang="zh-CN" altLang="en-US" sz="6000" dirty="0"/>
              <a:t>使用 </a:t>
            </a:r>
            <a:r>
              <a:rPr lang="en-US" altLang="zh-CN" sz="6000" dirty="0"/>
              <a:t>COMSOL </a:t>
            </a:r>
            <a:r>
              <a:rPr lang="zh-CN" altLang="en-US" sz="6000" dirty="0"/>
              <a:t>软件中的“图像快照”功能可以导出高质量的透明背景图片。</a:t>
            </a:r>
            <a:endParaRPr lang="en-US" altLang="zh-CN" sz="6000" dirty="0"/>
          </a:p>
          <a:p>
            <a:pPr marL="0" indent="0">
              <a:lnSpc>
                <a:spcPct val="100000"/>
              </a:lnSpc>
              <a:spcBef>
                <a:spcPts val="4535"/>
              </a:spcBef>
              <a:buNone/>
            </a:pPr>
            <a:r>
              <a:rPr lang="zh-CN" altLang="en-US" sz="6000" dirty="0"/>
              <a:t>红框标出了其中两项重要设置。按此设置将导出一张可用于海报最上方蓝色区域的图片。</a:t>
            </a:r>
            <a:endParaRPr lang="en-US" sz="6000" dirty="0"/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2AD072DC-A009-732D-1BFE-BE4D82D8F319}"/>
              </a:ext>
            </a:extLst>
          </p:cNvPr>
          <p:cNvSpPr txBox="1">
            <a:spLocks/>
          </p:cNvSpPr>
          <p:nvPr/>
        </p:nvSpPr>
        <p:spPr>
          <a:xfrm>
            <a:off x="3250084" y="28002323"/>
            <a:ext cx="9185756" cy="2971002"/>
          </a:xfrm>
          <a:prstGeom prst="rect">
            <a:avLst/>
          </a:prstGeom>
        </p:spPr>
        <p:txBody>
          <a:bodyPr anchor="b"/>
          <a:lstStyle>
            <a:lvl1pPr marL="762404" indent="-762404" algn="l" defTabSz="3049615" rtl="0" eaLnBrk="1" latinLnBrk="0" hangingPunct="1">
              <a:lnSpc>
                <a:spcPct val="90000"/>
              </a:lnSpc>
              <a:spcBef>
                <a:spcPts val="3335"/>
              </a:spcBef>
              <a:buFont typeface="Arial" panose="020B0604020202020204" pitchFamily="34" charset="0"/>
              <a:buChar char="•"/>
              <a:defRPr sz="9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721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80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12019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6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36827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61635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86442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11250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36058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60866" indent="-762404" algn="l" defTabSz="3049615" rtl="0" eaLnBrk="1" latinLnBrk="0" hangingPunct="1">
              <a:lnSpc>
                <a:spcPct val="90000"/>
              </a:lnSpc>
              <a:spcBef>
                <a:spcPts val="1668"/>
              </a:spcBef>
              <a:buFont typeface="Arial" panose="020B0604020202020204" pitchFamily="34" charset="0"/>
              <a:buChar char="•"/>
              <a:defRPr sz="60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zh-CN" altLang="en-US" sz="9600" b="1" dirty="0"/>
              <a:t>如何在 </a:t>
            </a:r>
            <a:r>
              <a:rPr lang="en-US" altLang="zh-CN" sz="9600" b="1" dirty="0"/>
              <a:t>COMSOL </a:t>
            </a:r>
            <a:r>
              <a:rPr lang="zh-CN" altLang="en-US" sz="9600" b="1" dirty="0"/>
              <a:t>中导出高清图片</a:t>
            </a:r>
            <a:endParaRPr lang="en-US" sz="96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34D9CD-9E7F-4B45-8891-BAAA9C74760F}"/>
              </a:ext>
            </a:extLst>
          </p:cNvPr>
          <p:cNvSpPr/>
          <p:nvPr/>
        </p:nvSpPr>
        <p:spPr>
          <a:xfrm>
            <a:off x="3250084" y="21561475"/>
            <a:ext cx="10424955" cy="4247317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 anchor="ctr">
            <a:spAutoFit/>
          </a:bodyPr>
          <a:lstStyle/>
          <a:p>
            <a:r>
              <a:rPr lang="zh-CN" altLang="en-US" sz="5400" b="1" dirty="0"/>
              <a:t>请注意</a:t>
            </a:r>
            <a:r>
              <a:rPr lang="en-US" sz="5400" b="1" dirty="0"/>
              <a:t>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CN" altLang="en-US" sz="5400" b="1" dirty="0"/>
              <a:t>红色实线是打印时将被裁切掉的 </a:t>
            </a:r>
            <a:r>
              <a:rPr lang="en-US" altLang="zh-CN" sz="5400" b="1" dirty="0"/>
              <a:t>3 mm </a:t>
            </a:r>
            <a:r>
              <a:rPr lang="zh-CN" altLang="en-US" sz="5400" b="1" dirty="0"/>
              <a:t>区域</a:t>
            </a:r>
            <a:r>
              <a:rPr lang="zh-CN" altLang="en-US" sz="5400" dirty="0"/>
              <a:t>。</a:t>
            </a:r>
            <a:endParaRPr lang="en-US" altLang="zh-CN" sz="54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CN" altLang="en-US" sz="5400" dirty="0"/>
              <a:t>红色虚线表示在打印过程中可能会被裁切掉的小边距。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130F4C0-9EE6-43C9-927F-059B2C44FEEF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124078" y="23685134"/>
            <a:ext cx="3126006" cy="0"/>
          </a:xfrm>
          <a:prstGeom prst="straightConnector1">
            <a:avLst/>
          </a:prstGeom>
          <a:ln w="76200">
            <a:solidFill>
              <a:schemeClr val="tx1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>
            <a:extLst>
              <a:ext uri="{FF2B5EF4-FFF2-40B4-BE49-F238E27FC236}">
                <a16:creationId xmlns:a16="http://schemas.microsoft.com/office/drawing/2014/main" id="{B2D6FA5C-26D2-4A35-9D15-31ECB12207B7}"/>
              </a:ext>
            </a:extLst>
          </p:cNvPr>
          <p:cNvSpPr/>
          <p:nvPr/>
        </p:nvSpPr>
        <p:spPr>
          <a:xfrm>
            <a:off x="3736356" y="6757124"/>
            <a:ext cx="296182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49615">
              <a:spcBef>
                <a:spcPts val="4535"/>
              </a:spcBef>
            </a:pPr>
            <a:r>
              <a:rPr lang="zh-CN" altLang="en-US" sz="6000" b="1" dirty="0"/>
              <a:t>您可以使用自己常用的模板，也可以参照 </a:t>
            </a:r>
            <a:r>
              <a:rPr lang="en-US" altLang="zh-CN" sz="6000" b="1" dirty="0"/>
              <a:t>COMSOL </a:t>
            </a:r>
            <a:r>
              <a:rPr lang="zh-CN" altLang="en-US" sz="6000" b="1" dirty="0"/>
              <a:t>提供的模板制作海报。</a:t>
            </a:r>
            <a:endParaRPr lang="en-US" altLang="zh-CN" sz="60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009717D-D590-4189-80FD-4F560CC59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5039" y="24917056"/>
            <a:ext cx="18244083" cy="1623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9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7171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551</TotalTime>
  <Words>205</Words>
  <Application>Microsoft Office PowerPoint</Application>
  <PresentationFormat>自定义</PresentationFormat>
  <Paragraphs>13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Phillip Oberdorfer</dc:creator>
  <cp:lastModifiedBy>Renji (Boris) Hao</cp:lastModifiedBy>
  <cp:revision>130</cp:revision>
  <cp:lastPrinted>2023-01-06T15:48:30Z</cp:lastPrinted>
  <dcterms:created xsi:type="dcterms:W3CDTF">2023-01-03T14:57:49Z</dcterms:created>
  <dcterms:modified xsi:type="dcterms:W3CDTF">2026-05-11T08:27:07Z</dcterms:modified>
</cp:coreProperties>
</file>