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6"/>
  </p:notesMasterIdLst>
  <p:sldIdLst>
    <p:sldId id="285" r:id="rId2"/>
    <p:sldId id="283" r:id="rId3"/>
    <p:sldId id="282" r:id="rId4"/>
    <p:sldId id="284" r:id="rId5"/>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r poster" id="{FBD8B3AE-BE91-4C46-B2EC-4082CAFA89BA}">
          <p14:sldIdLst>
            <p14:sldId id="285"/>
          </p14:sldIdLst>
        </p14:section>
        <p14:section name="Guidelines &amp; Examples" id="{31D5EE60-8FE9-4475-976F-B13E2EBE6E32}">
          <p14:sldIdLst>
            <p14:sldId id="283"/>
            <p14:sldId id="282"/>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AC"/>
    <a:srgbClr val="E1EAF1"/>
    <a:srgbClr val="DAE5EE"/>
    <a:srgbClr val="D5E1EB"/>
    <a:srgbClr val="D2E0EB"/>
    <a:srgbClr val="CDDCE8"/>
    <a:srgbClr val="CAD8E6"/>
    <a:srgbClr val="C2D3E3"/>
    <a:srgbClr val="B8CBDF"/>
    <a:srgbClr val="78A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07" autoAdjust="0"/>
    <p:restoredTop sz="96405" autoAdjust="0"/>
  </p:normalViewPr>
  <p:slideViewPr>
    <p:cSldViewPr snapToGrid="0">
      <p:cViewPr varScale="1">
        <p:scale>
          <a:sx n="12" d="100"/>
          <a:sy n="12" d="100"/>
        </p:scale>
        <p:origin x="1974" y="186"/>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03" d="100"/>
          <a:sy n="103" d="100"/>
        </p:scale>
        <p:origin x="35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FD44B-3D92-4DA1-963F-3AC1E37877B5}" type="datetimeFigureOut">
              <a:rPr lang="en-US" smtClean="0"/>
              <a:t>1/6/2026</a:t>
            </a:fld>
            <a:endParaRPr lang="en-US"/>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4A54C-B7EC-4455-BC07-3E60C62A4E35}" type="slidenum">
              <a:rPr lang="en-US" smtClean="0"/>
              <a:t>‹#›</a:t>
            </a:fld>
            <a:endParaRPr lang="en-US"/>
          </a:p>
        </p:txBody>
      </p:sp>
    </p:spTree>
    <p:extLst>
      <p:ext uri="{BB962C8B-B14F-4D97-AF65-F5344CB8AC3E}">
        <p14:creationId xmlns:p14="http://schemas.microsoft.com/office/powerpoint/2010/main" val="3027124219"/>
      </p:ext>
    </p:extLst>
  </p:cSld>
  <p:clrMap bg1="lt1" tx1="dk1" bg2="lt2" tx2="dk2" accent1="accent1" accent2="accent2" accent3="accent3" accent4="accent4" accent5="accent5" accent6="accent6" hlink="hlink" folHlink="folHlink"/>
  <p:notesStyle>
    <a:lvl1pPr marL="0" algn="l" defTabSz="4388719" rtl="0" eaLnBrk="1" latinLnBrk="0" hangingPunct="1">
      <a:defRPr sz="5759" kern="1200">
        <a:solidFill>
          <a:schemeClr val="tx1"/>
        </a:solidFill>
        <a:latin typeface="+mn-lt"/>
        <a:ea typeface="+mn-ea"/>
        <a:cs typeface="+mn-cs"/>
      </a:defRPr>
    </a:lvl1pPr>
    <a:lvl2pPr marL="2194360" algn="l" defTabSz="4388719" rtl="0" eaLnBrk="1" latinLnBrk="0" hangingPunct="1">
      <a:defRPr sz="5759" kern="1200">
        <a:solidFill>
          <a:schemeClr val="tx1"/>
        </a:solidFill>
        <a:latin typeface="+mn-lt"/>
        <a:ea typeface="+mn-ea"/>
        <a:cs typeface="+mn-cs"/>
      </a:defRPr>
    </a:lvl2pPr>
    <a:lvl3pPr marL="4388719" algn="l" defTabSz="4388719" rtl="0" eaLnBrk="1" latinLnBrk="0" hangingPunct="1">
      <a:defRPr sz="5759" kern="1200">
        <a:solidFill>
          <a:schemeClr val="tx1"/>
        </a:solidFill>
        <a:latin typeface="+mn-lt"/>
        <a:ea typeface="+mn-ea"/>
        <a:cs typeface="+mn-cs"/>
      </a:defRPr>
    </a:lvl3pPr>
    <a:lvl4pPr marL="6583079" algn="l" defTabSz="4388719" rtl="0" eaLnBrk="1" latinLnBrk="0" hangingPunct="1">
      <a:defRPr sz="5759" kern="1200">
        <a:solidFill>
          <a:schemeClr val="tx1"/>
        </a:solidFill>
        <a:latin typeface="+mn-lt"/>
        <a:ea typeface="+mn-ea"/>
        <a:cs typeface="+mn-cs"/>
      </a:defRPr>
    </a:lvl4pPr>
    <a:lvl5pPr marL="8777439" algn="l" defTabSz="4388719" rtl="0" eaLnBrk="1" latinLnBrk="0" hangingPunct="1">
      <a:defRPr sz="5759" kern="1200">
        <a:solidFill>
          <a:schemeClr val="tx1"/>
        </a:solidFill>
        <a:latin typeface="+mn-lt"/>
        <a:ea typeface="+mn-ea"/>
        <a:cs typeface="+mn-cs"/>
      </a:defRPr>
    </a:lvl5pPr>
    <a:lvl6pPr marL="10971798" algn="l" defTabSz="4388719" rtl="0" eaLnBrk="1" latinLnBrk="0" hangingPunct="1">
      <a:defRPr sz="5759" kern="1200">
        <a:solidFill>
          <a:schemeClr val="tx1"/>
        </a:solidFill>
        <a:latin typeface="+mn-lt"/>
        <a:ea typeface="+mn-ea"/>
        <a:cs typeface="+mn-cs"/>
      </a:defRPr>
    </a:lvl6pPr>
    <a:lvl7pPr marL="13166158" algn="l" defTabSz="4388719" rtl="0" eaLnBrk="1" latinLnBrk="0" hangingPunct="1">
      <a:defRPr sz="5759" kern="1200">
        <a:solidFill>
          <a:schemeClr val="tx1"/>
        </a:solidFill>
        <a:latin typeface="+mn-lt"/>
        <a:ea typeface="+mn-ea"/>
        <a:cs typeface="+mn-cs"/>
      </a:defRPr>
    </a:lvl7pPr>
    <a:lvl8pPr marL="15360518" algn="l" defTabSz="4388719" rtl="0" eaLnBrk="1" latinLnBrk="0" hangingPunct="1">
      <a:defRPr sz="5759" kern="1200">
        <a:solidFill>
          <a:schemeClr val="tx1"/>
        </a:solidFill>
        <a:latin typeface="+mn-lt"/>
        <a:ea typeface="+mn-ea"/>
        <a:cs typeface="+mn-cs"/>
      </a:defRPr>
    </a:lvl8pPr>
    <a:lvl9pPr marL="17554877" algn="l" defTabSz="4388719" rtl="0" eaLnBrk="1" latinLnBrk="0" hangingPunct="1">
      <a:defRPr sz="575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0175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500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07976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enutzerdefiniertes Layout">
    <p:spTree>
      <p:nvGrpSpPr>
        <p:cNvPr id="1" name=""/>
        <p:cNvGrpSpPr/>
        <p:nvPr/>
      </p:nvGrpSpPr>
      <p:grpSpPr>
        <a:xfrm>
          <a:off x="0" y="0"/>
          <a:ext cx="0" cy="0"/>
          <a:chOff x="0" y="0"/>
          <a:chExt cx="0" cy="0"/>
        </a:xfrm>
      </p:grpSpPr>
      <p:sp>
        <p:nvSpPr>
          <p:cNvPr id="5" name="Rechteck 10">
            <a:extLst>
              <a:ext uri="{FF2B5EF4-FFF2-40B4-BE49-F238E27FC236}">
                <a16:creationId xmlns:a16="http://schemas.microsoft.com/office/drawing/2014/main" id="{1F35867E-CFD5-4350-8AC0-D91C81B78554}"/>
              </a:ext>
            </a:extLst>
          </p:cNvPr>
          <p:cNvSpPr/>
          <p:nvPr userDrawn="1"/>
        </p:nvSpPr>
        <p:spPr>
          <a:xfrm>
            <a:off x="1" y="1"/>
            <a:ext cx="32918400" cy="12291529"/>
          </a:xfrm>
          <a:prstGeom prst="rect">
            <a:avLst/>
          </a:prstGeom>
          <a:solidFill>
            <a:srgbClr val="E1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57"/>
          </a:p>
        </p:txBody>
      </p:sp>
      <p:sp>
        <p:nvSpPr>
          <p:cNvPr id="8" name="Titel 7">
            <a:extLst>
              <a:ext uri="{FF2B5EF4-FFF2-40B4-BE49-F238E27FC236}">
                <a16:creationId xmlns:a16="http://schemas.microsoft.com/office/drawing/2014/main" id="{674256D9-FCC0-4B55-86D2-A64887390EF2}"/>
              </a:ext>
            </a:extLst>
          </p:cNvPr>
          <p:cNvSpPr>
            <a:spLocks noGrp="1"/>
          </p:cNvSpPr>
          <p:nvPr>
            <p:ph type="title" hasCustomPrompt="1"/>
          </p:nvPr>
        </p:nvSpPr>
        <p:spPr>
          <a:xfrm>
            <a:off x="14197441" y="1534000"/>
            <a:ext cx="17520673" cy="3907429"/>
          </a:xfrm>
        </p:spPr>
        <p:txBody>
          <a:bodyPr anchor="b">
            <a:normAutofit/>
          </a:bodyPr>
          <a:lstStyle>
            <a:lvl1pPr>
              <a:defRPr sz="8203" b="1">
                <a:latin typeface="Calibri" panose="020F0502020204030204" pitchFamily="34" charset="0"/>
                <a:cs typeface="Calibri" panose="020F0502020204030204" pitchFamily="34" charset="0"/>
              </a:defRPr>
            </a:lvl1pPr>
          </a:lstStyle>
          <a:p>
            <a:r>
              <a:rPr lang="en-US" noProof="0" dirty="0"/>
              <a:t>The Title of Poster (try to keep short, font size is 90-120 </a:t>
            </a:r>
            <a:r>
              <a:rPr lang="en-US" noProof="0" dirty="0" err="1"/>
              <a:t>pt</a:t>
            </a:r>
            <a:r>
              <a:rPr lang="en-US" noProof="0" dirty="0"/>
              <a:t>)</a:t>
            </a:r>
          </a:p>
        </p:txBody>
      </p:sp>
      <p:sp>
        <p:nvSpPr>
          <p:cNvPr id="9" name="Inhaltsplatzhalter 11">
            <a:extLst>
              <a:ext uri="{FF2B5EF4-FFF2-40B4-BE49-F238E27FC236}">
                <a16:creationId xmlns:a16="http://schemas.microsoft.com/office/drawing/2014/main" id="{8483A2B3-B7B9-48C0-A5A7-3A80187EAE72}"/>
              </a:ext>
            </a:extLst>
          </p:cNvPr>
          <p:cNvSpPr>
            <a:spLocks noGrp="1"/>
          </p:cNvSpPr>
          <p:nvPr>
            <p:ph sz="quarter" idx="10" hasCustomPrompt="1"/>
          </p:nvPr>
        </p:nvSpPr>
        <p:spPr>
          <a:xfrm>
            <a:off x="14197297" y="9998690"/>
            <a:ext cx="17520817" cy="1984280"/>
          </a:xfrm>
        </p:spPr>
        <p:txBody>
          <a:bodyPr>
            <a:noAutofit/>
          </a:bodyPr>
          <a:lstStyle>
            <a:lvl1pPr marL="0" indent="0">
              <a:lnSpc>
                <a:spcPct val="100000"/>
              </a:lnSpc>
              <a:buNone/>
              <a:defRPr sz="4081">
                <a:solidFill>
                  <a:schemeClr val="bg1">
                    <a:lumMod val="50000"/>
                  </a:schemeClr>
                </a:solidFill>
                <a:latin typeface="Calibri" panose="020F0502020204030204" pitchFamily="34" charset="0"/>
                <a:cs typeface="Calibri" panose="020F0502020204030204" pitchFamily="34" charset="0"/>
              </a:defRPr>
            </a:lvl1pPr>
          </a:lstStyle>
          <a:p>
            <a:pPr lvl="0"/>
            <a:r>
              <a:rPr lang="en-US" noProof="0" dirty="0"/>
              <a:t>Affiliation (30-40 </a:t>
            </a:r>
            <a:r>
              <a:rPr lang="en-US" noProof="0" dirty="0" err="1"/>
              <a:t>pt</a:t>
            </a:r>
            <a:r>
              <a:rPr lang="en-US" noProof="0" dirty="0"/>
              <a:t>)</a:t>
            </a:r>
          </a:p>
        </p:txBody>
      </p:sp>
      <p:sp>
        <p:nvSpPr>
          <p:cNvPr id="10" name="Bildplatzhalter 13">
            <a:extLst>
              <a:ext uri="{FF2B5EF4-FFF2-40B4-BE49-F238E27FC236}">
                <a16:creationId xmlns:a16="http://schemas.microsoft.com/office/drawing/2014/main" id="{02D8F859-32C3-4905-B166-FF22C3631CDD}"/>
              </a:ext>
            </a:extLst>
          </p:cNvPr>
          <p:cNvSpPr>
            <a:spLocks noGrp="1"/>
          </p:cNvSpPr>
          <p:nvPr>
            <p:ph type="pic" sz="quarter" idx="11" hasCustomPrompt="1"/>
          </p:nvPr>
        </p:nvSpPr>
        <p:spPr>
          <a:xfrm>
            <a:off x="0" y="-1"/>
            <a:ext cx="13414251" cy="12175479"/>
          </a:xfrm>
        </p:spPr>
        <p:txBody>
          <a:bodyPr anchor="ctr">
            <a:normAutofit/>
          </a:bodyPr>
          <a:lstStyle>
            <a:lvl1pPr marL="0" indent="0" algn="ctr">
              <a:buNone/>
              <a:defRPr sz="7345">
                <a:latin typeface="Calibri" panose="020F0502020204030204" pitchFamily="34" charset="0"/>
                <a:cs typeface="Calibri" panose="020F0502020204030204" pitchFamily="34" charset="0"/>
              </a:defRPr>
            </a:lvl1pPr>
          </a:lstStyle>
          <a:p>
            <a:r>
              <a:rPr lang="en-US" noProof="0" dirty="0"/>
              <a:t>Your simulation results (export the image from COMSOL using the image snap shot with the format: PNG &amp; Background: transparent)</a:t>
            </a:r>
          </a:p>
        </p:txBody>
      </p:sp>
      <p:sp>
        <p:nvSpPr>
          <p:cNvPr id="12" name="Rechteck 11">
            <a:extLst>
              <a:ext uri="{FF2B5EF4-FFF2-40B4-BE49-F238E27FC236}">
                <a16:creationId xmlns:a16="http://schemas.microsoft.com/office/drawing/2014/main" id="{C3ED77E3-7509-4003-A80E-3F7C7DF2DD73}"/>
              </a:ext>
            </a:extLst>
          </p:cNvPr>
          <p:cNvSpPr/>
          <p:nvPr userDrawn="1"/>
        </p:nvSpPr>
        <p:spPr>
          <a:xfrm>
            <a:off x="8360840" y="42714590"/>
            <a:ext cx="15200764" cy="723403"/>
          </a:xfrm>
          <a:prstGeom prst="rect">
            <a:avLst/>
          </a:prstGeom>
        </p:spPr>
        <p:txBody>
          <a:bodyPr wrap="none">
            <a:spAutoFit/>
          </a:bodyPr>
          <a:lstStyle/>
          <a:p>
            <a:r>
              <a:rPr lang="en-US" sz="4101" noProof="0" dirty="0">
                <a:solidFill>
                  <a:schemeClr val="tx1">
                    <a:lumMod val="50000"/>
                    <a:lumOff val="50000"/>
                  </a:schemeClr>
                </a:solidFill>
                <a:latin typeface="Calibri" panose="020F0502020204030204" pitchFamily="34" charset="0"/>
                <a:cs typeface="Calibri" panose="020F0502020204030204" pitchFamily="34" charset="0"/>
              </a:rPr>
              <a:t>Excerpt from the Proceedings of the COMSOL Conference 2026 Boston</a:t>
            </a:r>
          </a:p>
        </p:txBody>
      </p:sp>
      <p:sp>
        <p:nvSpPr>
          <p:cNvPr id="40" name="Textplatzhalter 34">
            <a:extLst>
              <a:ext uri="{FF2B5EF4-FFF2-40B4-BE49-F238E27FC236}">
                <a16:creationId xmlns:a16="http://schemas.microsoft.com/office/drawing/2014/main" id="{531D1A86-CE8F-414A-97E9-85E1D3C6E6B9}"/>
              </a:ext>
            </a:extLst>
          </p:cNvPr>
          <p:cNvSpPr>
            <a:spLocks noGrp="1"/>
          </p:cNvSpPr>
          <p:nvPr>
            <p:ph type="body" sz="quarter" idx="23" hasCustomPrompt="1"/>
          </p:nvPr>
        </p:nvSpPr>
        <p:spPr>
          <a:xfrm>
            <a:off x="15655929" y="21687824"/>
            <a:ext cx="16062185" cy="6856707"/>
          </a:xfrm>
        </p:spPr>
        <p:txBody>
          <a:bodyPr>
            <a:noAutofit/>
          </a:bodyPr>
          <a:lstStyle>
            <a:lvl1pPr marL="0" indent="0">
              <a:buNone/>
              <a:defRPr sz="410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Write your methods here.</a:t>
            </a:r>
          </a:p>
        </p:txBody>
      </p:sp>
      <p:sp>
        <p:nvSpPr>
          <p:cNvPr id="43" name="Textplatzhalter 34">
            <a:extLst>
              <a:ext uri="{FF2B5EF4-FFF2-40B4-BE49-F238E27FC236}">
                <a16:creationId xmlns:a16="http://schemas.microsoft.com/office/drawing/2014/main" id="{2648CB1B-F9E8-4C08-931E-77382FA4639B}"/>
              </a:ext>
            </a:extLst>
          </p:cNvPr>
          <p:cNvSpPr>
            <a:spLocks noGrp="1"/>
          </p:cNvSpPr>
          <p:nvPr>
            <p:ph type="body" sz="quarter" idx="24" hasCustomPrompt="1"/>
          </p:nvPr>
        </p:nvSpPr>
        <p:spPr>
          <a:xfrm>
            <a:off x="1196912" y="39623894"/>
            <a:ext cx="15220541" cy="2315228"/>
          </a:xfrm>
        </p:spPr>
        <p:txBody>
          <a:bodyPr>
            <a:noAutofit/>
          </a:bodyPr>
          <a:lstStyle>
            <a:lvl1pPr marL="0" indent="0">
              <a:buNone/>
              <a:defRPr sz="3281">
                <a:solidFill>
                  <a:schemeClr val="bg1">
                    <a:lumMod val="65000"/>
                  </a:schemeClr>
                </a:solidFill>
                <a:latin typeface="Calibri" panose="020F0502020204030204" pitchFamily="34" charset="0"/>
                <a:cs typeface="Calibri" panose="020F0502020204030204" pitchFamily="34" charset="0"/>
              </a:defRPr>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Add your references here.</a:t>
            </a:r>
          </a:p>
        </p:txBody>
      </p:sp>
      <p:sp>
        <p:nvSpPr>
          <p:cNvPr id="2" name="TextBox 1">
            <a:extLst>
              <a:ext uri="{FF2B5EF4-FFF2-40B4-BE49-F238E27FC236}">
                <a16:creationId xmlns:a16="http://schemas.microsoft.com/office/drawing/2014/main" id="{BB3FE651-3561-EEA9-C18E-2B30D856D7BF}"/>
              </a:ext>
            </a:extLst>
          </p:cNvPr>
          <p:cNvSpPr txBox="1"/>
          <p:nvPr userDrawn="1"/>
        </p:nvSpPr>
        <p:spPr>
          <a:xfrm>
            <a:off x="1196912" y="38648293"/>
            <a:ext cx="15919818" cy="866740"/>
          </a:xfrm>
          <a:prstGeom prst="rect">
            <a:avLst/>
          </a:prstGeom>
          <a:noFill/>
        </p:spPr>
        <p:txBody>
          <a:bodyPr wrap="square" rtlCol="0">
            <a:spAutoFit/>
          </a:bodyPr>
          <a:lstStyle/>
          <a:p>
            <a:r>
              <a:rPr lang="en-US" sz="4921" b="1" dirty="0">
                <a:solidFill>
                  <a:schemeClr val="bg1">
                    <a:lumMod val="65000"/>
                  </a:schemeClr>
                </a:solidFill>
                <a:latin typeface="Calibri" panose="020F0502020204030204" pitchFamily="34" charset="0"/>
                <a:cs typeface="Calibri" panose="020F0502020204030204" pitchFamily="34" charset="0"/>
              </a:rPr>
              <a:t>REFERENCES</a:t>
            </a:r>
            <a:endParaRPr lang="en-US" sz="4101" b="1" dirty="0">
              <a:solidFill>
                <a:schemeClr val="bg1">
                  <a:lumMod val="65000"/>
                </a:schemeClr>
              </a:solidFill>
              <a:latin typeface="Calibri" panose="020F0502020204030204" pitchFamily="34" charset="0"/>
              <a:cs typeface="Calibri" panose="020F0502020204030204" pitchFamily="34" charset="0"/>
            </a:endParaRPr>
          </a:p>
        </p:txBody>
      </p:sp>
      <p:sp>
        <p:nvSpPr>
          <p:cNvPr id="19" name="Inhaltsplatzhalter 11">
            <a:extLst>
              <a:ext uri="{FF2B5EF4-FFF2-40B4-BE49-F238E27FC236}">
                <a16:creationId xmlns:a16="http://schemas.microsoft.com/office/drawing/2014/main" id="{0FEE9028-BCA7-7F80-4BFC-2011458FF56E}"/>
              </a:ext>
            </a:extLst>
          </p:cNvPr>
          <p:cNvSpPr>
            <a:spLocks noGrp="1"/>
          </p:cNvSpPr>
          <p:nvPr>
            <p:ph sz="quarter" idx="26" hasCustomPrompt="1"/>
          </p:nvPr>
        </p:nvSpPr>
        <p:spPr>
          <a:xfrm>
            <a:off x="14197413" y="5683427"/>
            <a:ext cx="17520817" cy="4180360"/>
          </a:xfrm>
        </p:spPr>
        <p:txBody>
          <a:bodyPr>
            <a:noAutofit/>
          </a:bodyPr>
          <a:lstStyle>
            <a:lvl1pPr marL="0" indent="0">
              <a:lnSpc>
                <a:spcPct val="100000"/>
              </a:lnSpc>
              <a:buNone/>
              <a:defRPr sz="6121">
                <a:latin typeface="Calibri" panose="020F0502020204030204" pitchFamily="34" charset="0"/>
                <a:cs typeface="Calibri" panose="020F0502020204030204" pitchFamily="34" charset="0"/>
              </a:defRPr>
            </a:lvl1pPr>
          </a:lstStyle>
          <a:p>
            <a:pPr lvl="0"/>
            <a:r>
              <a:rPr lang="en-US" noProof="0" dirty="0"/>
              <a:t>Short 1-2 sentence introductory information about your project (font size 50-60 </a:t>
            </a:r>
            <a:r>
              <a:rPr lang="en-US" noProof="0" dirty="0" err="1"/>
              <a:t>pt</a:t>
            </a:r>
            <a:r>
              <a:rPr lang="en-US" noProof="0" dirty="0"/>
              <a:t>). </a:t>
            </a:r>
          </a:p>
        </p:txBody>
      </p:sp>
      <p:sp>
        <p:nvSpPr>
          <p:cNvPr id="20" name="Rectangle 19">
            <a:extLst>
              <a:ext uri="{FF2B5EF4-FFF2-40B4-BE49-F238E27FC236}">
                <a16:creationId xmlns:a16="http://schemas.microsoft.com/office/drawing/2014/main" id="{E8743DB6-C16F-C753-AC51-125C969FB452}"/>
              </a:ext>
            </a:extLst>
          </p:cNvPr>
          <p:cNvSpPr/>
          <p:nvPr userDrawn="1"/>
        </p:nvSpPr>
        <p:spPr>
          <a:xfrm>
            <a:off x="1196912" y="13272655"/>
            <a:ext cx="30521202" cy="6771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7" dirty="0"/>
          </a:p>
        </p:txBody>
      </p:sp>
      <p:cxnSp>
        <p:nvCxnSpPr>
          <p:cNvPr id="21" name="Straight Connector 20">
            <a:extLst>
              <a:ext uri="{FF2B5EF4-FFF2-40B4-BE49-F238E27FC236}">
                <a16:creationId xmlns:a16="http://schemas.microsoft.com/office/drawing/2014/main" id="{2B67C022-7BFE-F380-A829-75B3520A5EBC}"/>
              </a:ext>
            </a:extLst>
          </p:cNvPr>
          <p:cNvCxnSpPr>
            <a:cxnSpLocks/>
          </p:cNvCxnSpPr>
          <p:nvPr userDrawn="1"/>
        </p:nvCxnSpPr>
        <p:spPr>
          <a:xfrm>
            <a:off x="1196912" y="28951151"/>
            <a:ext cx="305212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D6FE83-2FB2-B157-1E50-589737C01B62}"/>
              </a:ext>
            </a:extLst>
          </p:cNvPr>
          <p:cNvCxnSpPr>
            <a:cxnSpLocks/>
          </p:cNvCxnSpPr>
          <p:nvPr userDrawn="1"/>
        </p:nvCxnSpPr>
        <p:spPr>
          <a:xfrm>
            <a:off x="1196912" y="38379963"/>
            <a:ext cx="305212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platzhalter 34">
            <a:extLst>
              <a:ext uri="{FF2B5EF4-FFF2-40B4-BE49-F238E27FC236}">
                <a16:creationId xmlns:a16="http://schemas.microsoft.com/office/drawing/2014/main" id="{6520E0EB-8EE0-4603-8D77-865D04DE6DA3}"/>
              </a:ext>
            </a:extLst>
          </p:cNvPr>
          <p:cNvSpPr>
            <a:spLocks noGrp="1"/>
          </p:cNvSpPr>
          <p:nvPr>
            <p:ph type="body" sz="quarter" idx="18" hasCustomPrompt="1"/>
          </p:nvPr>
        </p:nvSpPr>
        <p:spPr>
          <a:xfrm>
            <a:off x="1649531" y="14842766"/>
            <a:ext cx="29615963" cy="4714120"/>
          </a:xfrm>
        </p:spPr>
        <p:txBody>
          <a:bodyPr numCol="2" spcCol="914400">
            <a:noAutofit/>
          </a:bodyPr>
          <a:lstStyle>
            <a:lvl1pPr marL="0" indent="0">
              <a:buNone/>
              <a:defRPr sz="410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This space is best used for including your paper abstract/introduction and conclusions. Do NOT include images here. Keep the text in two columns as it is set </a:t>
            </a:r>
            <a:br>
              <a:rPr lang="en-US" noProof="0" dirty="0"/>
            </a:br>
            <a:r>
              <a:rPr lang="en-US" noProof="0" dirty="0"/>
              <a:t>(text in just 1 column would not be readable). </a:t>
            </a:r>
          </a:p>
        </p:txBody>
      </p:sp>
      <p:sp>
        <p:nvSpPr>
          <p:cNvPr id="30" name="Textplatzhalter 34">
            <a:extLst>
              <a:ext uri="{FF2B5EF4-FFF2-40B4-BE49-F238E27FC236}">
                <a16:creationId xmlns:a16="http://schemas.microsoft.com/office/drawing/2014/main" id="{719D5C0D-4440-BCE2-F347-0623BCCD6FEB}"/>
              </a:ext>
            </a:extLst>
          </p:cNvPr>
          <p:cNvSpPr>
            <a:spLocks noGrp="1"/>
          </p:cNvSpPr>
          <p:nvPr>
            <p:ph type="body" sz="quarter" idx="27" hasCustomPrompt="1"/>
          </p:nvPr>
        </p:nvSpPr>
        <p:spPr>
          <a:xfrm>
            <a:off x="1649531" y="13540266"/>
            <a:ext cx="29615963" cy="1302499"/>
          </a:xfrm>
        </p:spPr>
        <p:txBody>
          <a:bodyPr anchor="b">
            <a:noAutofit/>
          </a:bodyPr>
          <a:lstStyle>
            <a:lvl1pPr marL="0" indent="0">
              <a:buNone/>
              <a:defRPr sz="7141" b="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Subtitle (write either: Abstract, Introduction, or Goals)</a:t>
            </a:r>
          </a:p>
        </p:txBody>
      </p:sp>
      <p:sp>
        <p:nvSpPr>
          <p:cNvPr id="31" name="Textplatzhalter 34">
            <a:extLst>
              <a:ext uri="{FF2B5EF4-FFF2-40B4-BE49-F238E27FC236}">
                <a16:creationId xmlns:a16="http://schemas.microsoft.com/office/drawing/2014/main" id="{467A5D6D-A306-3E8B-87A4-801F93BA8A92}"/>
              </a:ext>
            </a:extLst>
          </p:cNvPr>
          <p:cNvSpPr>
            <a:spLocks noGrp="1"/>
          </p:cNvSpPr>
          <p:nvPr>
            <p:ph type="body" sz="quarter" idx="28" hasCustomPrompt="1"/>
          </p:nvPr>
        </p:nvSpPr>
        <p:spPr>
          <a:xfrm>
            <a:off x="15655929" y="20398107"/>
            <a:ext cx="16062185" cy="1303795"/>
          </a:xfrm>
        </p:spPr>
        <p:txBody>
          <a:bodyPr anchor="b">
            <a:noAutofit/>
          </a:bodyPr>
          <a:lstStyle>
            <a:lvl1pPr marL="0" indent="0">
              <a:buNone/>
              <a:defRPr sz="7141" b="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Subtitle (write: Methodology)</a:t>
            </a:r>
          </a:p>
        </p:txBody>
      </p:sp>
      <p:sp>
        <p:nvSpPr>
          <p:cNvPr id="32" name="Bildplatzhalter 13">
            <a:extLst>
              <a:ext uri="{FF2B5EF4-FFF2-40B4-BE49-F238E27FC236}">
                <a16:creationId xmlns:a16="http://schemas.microsoft.com/office/drawing/2014/main" id="{FB8DB097-72C5-C303-68ED-5E8941892225}"/>
              </a:ext>
            </a:extLst>
          </p:cNvPr>
          <p:cNvSpPr>
            <a:spLocks noGrp="1"/>
          </p:cNvSpPr>
          <p:nvPr>
            <p:ph type="pic" sz="quarter" idx="29" hasCustomPrompt="1"/>
          </p:nvPr>
        </p:nvSpPr>
        <p:spPr>
          <a:xfrm>
            <a:off x="1196912" y="20360447"/>
            <a:ext cx="13710909" cy="6256212"/>
          </a:xfrm>
        </p:spPr>
        <p:txBody>
          <a:bodyPr anchor="ctr">
            <a:normAutofit/>
          </a:bodyPr>
          <a:lstStyle>
            <a:lvl1pPr marL="0" indent="0" algn="ctr">
              <a:buNone/>
              <a:defRPr sz="7345">
                <a:latin typeface="Calibri" panose="020F0502020204030204" pitchFamily="34" charset="0"/>
                <a:cs typeface="Calibri" panose="020F0502020204030204" pitchFamily="34" charset="0"/>
              </a:defRPr>
            </a:lvl1pPr>
          </a:lstStyle>
          <a:p>
            <a:r>
              <a:rPr lang="en-US" noProof="0" dirty="0"/>
              <a:t>Include relevant images and diagrams here</a:t>
            </a:r>
          </a:p>
        </p:txBody>
      </p:sp>
      <p:sp>
        <p:nvSpPr>
          <p:cNvPr id="33" name="Textplatzhalter 34">
            <a:extLst>
              <a:ext uri="{FF2B5EF4-FFF2-40B4-BE49-F238E27FC236}">
                <a16:creationId xmlns:a16="http://schemas.microsoft.com/office/drawing/2014/main" id="{AF3269C0-87D9-D492-3F42-2355418BC0E1}"/>
              </a:ext>
            </a:extLst>
          </p:cNvPr>
          <p:cNvSpPr>
            <a:spLocks noGrp="1"/>
          </p:cNvSpPr>
          <p:nvPr>
            <p:ph type="body" sz="quarter" idx="30" hasCustomPrompt="1"/>
          </p:nvPr>
        </p:nvSpPr>
        <p:spPr>
          <a:xfrm>
            <a:off x="1196912" y="27109281"/>
            <a:ext cx="13776431" cy="1468347"/>
          </a:xfrm>
        </p:spPr>
        <p:txBody>
          <a:bodyPr>
            <a:noAutofit/>
          </a:bodyPr>
          <a:lstStyle>
            <a:lvl1pPr marL="0" indent="0">
              <a:buNone/>
              <a:defRPr sz="408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Captions should be 18–40 pt. Write captions: “FIGURE #. Text…” </a:t>
            </a:r>
          </a:p>
        </p:txBody>
      </p:sp>
      <p:sp>
        <p:nvSpPr>
          <p:cNvPr id="34" name="Bildplatzhalter 13">
            <a:extLst>
              <a:ext uri="{FF2B5EF4-FFF2-40B4-BE49-F238E27FC236}">
                <a16:creationId xmlns:a16="http://schemas.microsoft.com/office/drawing/2014/main" id="{C3DBDDF5-9C33-4416-35BE-74EB04D60E35}"/>
              </a:ext>
            </a:extLst>
          </p:cNvPr>
          <p:cNvSpPr>
            <a:spLocks noGrp="1"/>
          </p:cNvSpPr>
          <p:nvPr>
            <p:ph type="pic" sz="quarter" idx="31" hasCustomPrompt="1"/>
          </p:nvPr>
        </p:nvSpPr>
        <p:spPr>
          <a:xfrm>
            <a:off x="17116730" y="38786587"/>
            <a:ext cx="14653608" cy="3152536"/>
          </a:xfrm>
        </p:spPr>
        <p:txBody>
          <a:bodyPr anchor="ctr">
            <a:normAutofit/>
          </a:bodyPr>
          <a:lstStyle>
            <a:lvl1pPr marL="0" indent="0" algn="ctr">
              <a:buNone/>
              <a:defRPr sz="7345">
                <a:latin typeface="Calibri" panose="020F0502020204030204" pitchFamily="34" charset="0"/>
                <a:cs typeface="Calibri" panose="020F0502020204030204" pitchFamily="34" charset="0"/>
              </a:defRPr>
            </a:lvl1pPr>
          </a:lstStyle>
          <a:p>
            <a:r>
              <a:rPr lang="en-US" noProof="0" dirty="0"/>
              <a:t>Your organization logo</a:t>
            </a:r>
          </a:p>
        </p:txBody>
      </p:sp>
      <p:sp>
        <p:nvSpPr>
          <p:cNvPr id="37" name="Textplatzhalter 34">
            <a:extLst>
              <a:ext uri="{FF2B5EF4-FFF2-40B4-BE49-F238E27FC236}">
                <a16:creationId xmlns:a16="http://schemas.microsoft.com/office/drawing/2014/main" id="{14503A9F-A924-7C86-6B84-C9E02AA0D25E}"/>
              </a:ext>
            </a:extLst>
          </p:cNvPr>
          <p:cNvSpPr>
            <a:spLocks noGrp="1"/>
          </p:cNvSpPr>
          <p:nvPr>
            <p:ph type="body" sz="quarter" idx="32" hasCustomPrompt="1"/>
          </p:nvPr>
        </p:nvSpPr>
        <p:spPr>
          <a:xfrm>
            <a:off x="1196912" y="30943096"/>
            <a:ext cx="15434125" cy="7101577"/>
          </a:xfrm>
        </p:spPr>
        <p:txBody>
          <a:bodyPr>
            <a:noAutofit/>
          </a:bodyPr>
          <a:lstStyle>
            <a:lvl1pPr marL="0" indent="0">
              <a:buNone/>
              <a:defRPr sz="410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Write your results here.</a:t>
            </a:r>
          </a:p>
        </p:txBody>
      </p:sp>
      <p:sp>
        <p:nvSpPr>
          <p:cNvPr id="38" name="Textplatzhalter 34">
            <a:extLst>
              <a:ext uri="{FF2B5EF4-FFF2-40B4-BE49-F238E27FC236}">
                <a16:creationId xmlns:a16="http://schemas.microsoft.com/office/drawing/2014/main" id="{84DA4397-F359-B76D-ACD2-183A6A8BAB74}"/>
              </a:ext>
            </a:extLst>
          </p:cNvPr>
          <p:cNvSpPr>
            <a:spLocks noGrp="1"/>
          </p:cNvSpPr>
          <p:nvPr>
            <p:ph type="body" sz="quarter" idx="33" hasCustomPrompt="1"/>
          </p:nvPr>
        </p:nvSpPr>
        <p:spPr>
          <a:xfrm>
            <a:off x="1196913" y="29529122"/>
            <a:ext cx="15362501" cy="1303795"/>
          </a:xfrm>
        </p:spPr>
        <p:txBody>
          <a:bodyPr anchor="b">
            <a:noAutofit/>
          </a:bodyPr>
          <a:lstStyle>
            <a:lvl1pPr marL="0" indent="0">
              <a:buNone/>
              <a:defRPr sz="7141" b="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Subtitle (write: Results)</a:t>
            </a:r>
          </a:p>
        </p:txBody>
      </p:sp>
      <p:sp>
        <p:nvSpPr>
          <p:cNvPr id="41" name="Bildplatzhalter 13">
            <a:extLst>
              <a:ext uri="{FF2B5EF4-FFF2-40B4-BE49-F238E27FC236}">
                <a16:creationId xmlns:a16="http://schemas.microsoft.com/office/drawing/2014/main" id="{47503403-7792-1C5E-9D9C-3675C1494E30}"/>
              </a:ext>
            </a:extLst>
          </p:cNvPr>
          <p:cNvSpPr>
            <a:spLocks noGrp="1"/>
          </p:cNvSpPr>
          <p:nvPr>
            <p:ph type="pic" sz="quarter" idx="34" hasCustomPrompt="1"/>
          </p:nvPr>
        </p:nvSpPr>
        <p:spPr>
          <a:xfrm>
            <a:off x="17526117" y="29532851"/>
            <a:ext cx="14191997" cy="6565522"/>
          </a:xfrm>
        </p:spPr>
        <p:txBody>
          <a:bodyPr anchor="ctr">
            <a:normAutofit/>
          </a:bodyPr>
          <a:lstStyle>
            <a:lvl1pPr marL="0" indent="0" algn="ctr">
              <a:buNone/>
              <a:defRPr sz="7345">
                <a:latin typeface="Calibri" panose="020F0502020204030204" pitchFamily="34" charset="0"/>
                <a:cs typeface="Calibri" panose="020F0502020204030204" pitchFamily="34" charset="0"/>
              </a:defRPr>
            </a:lvl1pPr>
          </a:lstStyle>
          <a:p>
            <a:r>
              <a:rPr lang="en-US" noProof="0" dirty="0"/>
              <a:t>Include relevant images and diagrams here</a:t>
            </a:r>
          </a:p>
        </p:txBody>
      </p:sp>
      <p:sp>
        <p:nvSpPr>
          <p:cNvPr id="42" name="Textplatzhalter 34">
            <a:extLst>
              <a:ext uri="{FF2B5EF4-FFF2-40B4-BE49-F238E27FC236}">
                <a16:creationId xmlns:a16="http://schemas.microsoft.com/office/drawing/2014/main" id="{572A310B-C822-ED76-B778-B04B2C6EC0A6}"/>
              </a:ext>
            </a:extLst>
          </p:cNvPr>
          <p:cNvSpPr>
            <a:spLocks noGrp="1"/>
          </p:cNvSpPr>
          <p:nvPr>
            <p:ph type="body" sz="quarter" idx="35" hasCustomPrompt="1"/>
          </p:nvPr>
        </p:nvSpPr>
        <p:spPr>
          <a:xfrm>
            <a:off x="17545431" y="36504995"/>
            <a:ext cx="14224907" cy="1468347"/>
          </a:xfrm>
        </p:spPr>
        <p:txBody>
          <a:bodyPr>
            <a:noAutofit/>
          </a:bodyPr>
          <a:lstStyle>
            <a:lvl1pPr marL="0" indent="0">
              <a:buNone/>
              <a:defRPr sz="408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Captions should be 18–40 pt. Write captions: “FIGURE #. Text…” </a:t>
            </a:r>
          </a:p>
        </p:txBody>
      </p:sp>
    </p:spTree>
    <p:extLst>
      <p:ext uri="{BB962C8B-B14F-4D97-AF65-F5344CB8AC3E}">
        <p14:creationId xmlns:p14="http://schemas.microsoft.com/office/powerpoint/2010/main" val="3533340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enutzerdefiniertes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47A5ED2-A0C3-409C-AD7A-B1754458CD1D}"/>
              </a:ext>
            </a:extLst>
          </p:cNvPr>
          <p:cNvGrpSpPr/>
          <p:nvPr userDrawn="1"/>
        </p:nvGrpSpPr>
        <p:grpSpPr>
          <a:xfrm>
            <a:off x="1" y="-12063"/>
            <a:ext cx="32919514" cy="43903263"/>
            <a:chOff x="0" y="-11824"/>
            <a:chExt cx="30496907" cy="43034662"/>
          </a:xfrm>
        </p:grpSpPr>
        <p:sp>
          <p:nvSpPr>
            <p:cNvPr id="19" name="Rectangle 18">
              <a:extLst>
                <a:ext uri="{FF2B5EF4-FFF2-40B4-BE49-F238E27FC236}">
                  <a16:creationId xmlns:a16="http://schemas.microsoft.com/office/drawing/2014/main" id="{944516B2-34A6-407A-B06A-72C9E15F25D8}"/>
                </a:ext>
              </a:extLst>
            </p:cNvPr>
            <p:cNvSpPr/>
            <p:nvPr/>
          </p:nvSpPr>
          <p:spPr>
            <a:xfrm>
              <a:off x="0" y="42914838"/>
              <a:ext cx="30494905"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0" name="Rectangle 19">
              <a:extLst>
                <a:ext uri="{FF2B5EF4-FFF2-40B4-BE49-F238E27FC236}">
                  <a16:creationId xmlns:a16="http://schemas.microsoft.com/office/drawing/2014/main" id="{87F7CE39-9823-4F5B-ABFE-098F325D8F35}"/>
                </a:ext>
              </a:extLst>
            </p:cNvPr>
            <p:cNvSpPr/>
            <p:nvPr/>
          </p:nvSpPr>
          <p:spPr>
            <a:xfrm rot="16200000">
              <a:off x="8926562"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dirty="0"/>
            </a:p>
          </p:txBody>
        </p:sp>
        <p:sp>
          <p:nvSpPr>
            <p:cNvPr id="21" name="Rectangle 20">
              <a:extLst>
                <a:ext uri="{FF2B5EF4-FFF2-40B4-BE49-F238E27FC236}">
                  <a16:creationId xmlns:a16="http://schemas.microsoft.com/office/drawing/2014/main" id="{57C28E66-72CA-4593-A5C3-C152AF7401E0}"/>
                </a:ext>
              </a:extLst>
            </p:cNvPr>
            <p:cNvSpPr/>
            <p:nvPr/>
          </p:nvSpPr>
          <p:spPr>
            <a:xfrm rot="16200000">
              <a:off x="-21461373"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2" name="Rectangle 21">
              <a:extLst>
                <a:ext uri="{FF2B5EF4-FFF2-40B4-BE49-F238E27FC236}">
                  <a16:creationId xmlns:a16="http://schemas.microsoft.com/office/drawing/2014/main" id="{C5D7C444-DE16-42DD-9599-D07A4F3B6CB7}"/>
                </a:ext>
              </a:extLst>
            </p:cNvPr>
            <p:cNvSpPr/>
            <p:nvPr/>
          </p:nvSpPr>
          <p:spPr>
            <a:xfrm>
              <a:off x="0" y="-11824"/>
              <a:ext cx="30495876"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3" name="Rectangle 22">
              <a:extLst>
                <a:ext uri="{FF2B5EF4-FFF2-40B4-BE49-F238E27FC236}">
                  <a16:creationId xmlns:a16="http://schemas.microsoft.com/office/drawing/2014/main" id="{14C1A78C-DD81-48B0-B5FB-B545B0991A8C}"/>
                </a:ext>
              </a:extLst>
            </p:cNvPr>
            <p:cNvSpPr/>
            <p:nvPr/>
          </p:nvSpPr>
          <p:spPr>
            <a:xfrm rot="16200000">
              <a:off x="-21255792" y="21454172"/>
              <a:ext cx="42830489"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4" name="Rectangle 23">
              <a:extLst>
                <a:ext uri="{FF2B5EF4-FFF2-40B4-BE49-F238E27FC236}">
                  <a16:creationId xmlns:a16="http://schemas.microsoft.com/office/drawing/2014/main" id="{3B22A3E9-DA00-46AF-B9F1-54AC93CFAAE1}"/>
                </a:ext>
              </a:extLst>
            </p:cNvPr>
            <p:cNvSpPr/>
            <p:nvPr/>
          </p:nvSpPr>
          <p:spPr>
            <a:xfrm rot="16200000">
              <a:off x="8918160" y="21457418"/>
              <a:ext cx="42830488"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5" name="Rectangle 24">
              <a:extLst>
                <a:ext uri="{FF2B5EF4-FFF2-40B4-BE49-F238E27FC236}">
                  <a16:creationId xmlns:a16="http://schemas.microsoft.com/office/drawing/2014/main" id="{86C92FBF-DC74-4B45-BD34-D5360DA66C2F}"/>
                </a:ext>
              </a:extLst>
            </p:cNvPr>
            <p:cNvSpPr/>
            <p:nvPr/>
          </p:nvSpPr>
          <p:spPr>
            <a:xfrm>
              <a:off x="107456" y="92927"/>
              <a:ext cx="30279447"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6" name="Rectangle 25">
              <a:extLst>
                <a:ext uri="{FF2B5EF4-FFF2-40B4-BE49-F238E27FC236}">
                  <a16:creationId xmlns:a16="http://schemas.microsoft.com/office/drawing/2014/main" id="{44E91BDC-6419-4206-9FBB-965A380CC1A6}"/>
                </a:ext>
              </a:extLst>
            </p:cNvPr>
            <p:cNvSpPr/>
            <p:nvPr/>
          </p:nvSpPr>
          <p:spPr>
            <a:xfrm>
              <a:off x="108973" y="42806838"/>
              <a:ext cx="30277930"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grpSp>
    </p:spTree>
    <p:extLst>
      <p:ext uri="{BB962C8B-B14F-4D97-AF65-F5344CB8AC3E}">
        <p14:creationId xmlns:p14="http://schemas.microsoft.com/office/powerpoint/2010/main" val="247355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1060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7885C-1B56-43D4-9483-3AAFF5FDFB8F}" type="datetimeFigureOut">
              <a:rPr lang="en-US" smtClean="0"/>
              <a:t>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5457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C7885C-1B56-43D4-9483-3AAFF5FDFB8F}"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347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C7885C-1B56-43D4-9483-3AAFF5FDFB8F}" type="datetimeFigureOut">
              <a:rPr lang="en-US" smtClean="0"/>
              <a:t>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6191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C7885C-1B56-43D4-9483-3AAFF5FDFB8F}" type="datetimeFigureOut">
              <a:rPr lang="en-US" smtClean="0"/>
              <a:t>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7627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7885C-1B56-43D4-9483-3AAFF5FDFB8F}" type="datetimeFigureOut">
              <a:rPr lang="en-US" smtClean="0"/>
              <a:t>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6947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A0C7885C-1B56-43D4-9483-3AAFF5FDFB8F}"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956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A0C7885C-1B56-43D4-9483-3AAFF5FDFB8F}" type="datetimeFigureOut">
              <a:rPr lang="en-US" smtClean="0"/>
              <a:t>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3821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A0C7885C-1B56-43D4-9483-3AAFF5FDFB8F}" type="datetimeFigureOut">
              <a:rPr lang="en-US" smtClean="0"/>
              <a:t>1/6/2026</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44245859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osti.gov/biblio/841246" TargetMode="Externa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5.emf"/><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B9D7-42F7-4B50-93BD-21299D6C7D8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3C8F3F-7BC6-4E8C-81F3-43C909BB185F}"/>
              </a:ext>
            </a:extLst>
          </p:cNvPr>
          <p:cNvSpPr>
            <a:spLocks noGrp="1"/>
          </p:cNvSpPr>
          <p:nvPr>
            <p:ph sz="quarter" idx="10"/>
          </p:nvPr>
        </p:nvSpPr>
        <p:spPr/>
        <p:txBody>
          <a:bodyPr/>
          <a:lstStyle/>
          <a:p>
            <a:endParaRPr lang="en-US" dirty="0"/>
          </a:p>
        </p:txBody>
      </p:sp>
      <p:sp>
        <p:nvSpPr>
          <p:cNvPr id="4" name="Picture Placeholder 3">
            <a:extLst>
              <a:ext uri="{FF2B5EF4-FFF2-40B4-BE49-F238E27FC236}">
                <a16:creationId xmlns:a16="http://schemas.microsoft.com/office/drawing/2014/main" id="{A7477DC7-DA41-498D-B2D5-CB5FA2E31155}"/>
              </a:ext>
            </a:extLst>
          </p:cNvPr>
          <p:cNvSpPr>
            <a:spLocks noGrp="1"/>
          </p:cNvSpPr>
          <p:nvPr>
            <p:ph type="pic" sz="quarter" idx="11"/>
          </p:nvPr>
        </p:nvSpPr>
        <p:spPr>
          <a:xfrm>
            <a:off x="1" y="-33975"/>
            <a:ext cx="12557760" cy="12209454"/>
          </a:xfrm>
        </p:spPr>
      </p:sp>
      <p:sp>
        <p:nvSpPr>
          <p:cNvPr id="6" name="Text Placeholder 5">
            <a:extLst>
              <a:ext uri="{FF2B5EF4-FFF2-40B4-BE49-F238E27FC236}">
                <a16:creationId xmlns:a16="http://schemas.microsoft.com/office/drawing/2014/main" id="{231C6298-FDF9-47FA-8627-A8259918CF73}"/>
              </a:ext>
            </a:extLst>
          </p:cNvPr>
          <p:cNvSpPr>
            <a:spLocks noGrp="1"/>
          </p:cNvSpPr>
          <p:nvPr>
            <p:ph type="body" sz="quarter" idx="23"/>
          </p:nvPr>
        </p:nvSpPr>
        <p:spPr/>
        <p:txBody>
          <a:bodyPr/>
          <a:lstStyle/>
          <a:p>
            <a:endParaRPr lang="en-US"/>
          </a:p>
        </p:txBody>
      </p:sp>
      <p:sp>
        <p:nvSpPr>
          <p:cNvPr id="7" name="Text Placeholder 6">
            <a:extLst>
              <a:ext uri="{FF2B5EF4-FFF2-40B4-BE49-F238E27FC236}">
                <a16:creationId xmlns:a16="http://schemas.microsoft.com/office/drawing/2014/main" id="{142342DC-D9D3-46BB-BC5F-F6390941017A}"/>
              </a:ext>
            </a:extLst>
          </p:cNvPr>
          <p:cNvSpPr>
            <a:spLocks noGrp="1"/>
          </p:cNvSpPr>
          <p:nvPr>
            <p:ph type="body" sz="quarter" idx="24"/>
          </p:nvPr>
        </p:nvSpPr>
        <p:spPr/>
        <p:txBody>
          <a:bodyPr/>
          <a:lstStyle/>
          <a:p>
            <a:endParaRPr lang="en-US"/>
          </a:p>
        </p:txBody>
      </p:sp>
      <p:sp>
        <p:nvSpPr>
          <p:cNvPr id="8" name="Content Placeholder 7">
            <a:extLst>
              <a:ext uri="{FF2B5EF4-FFF2-40B4-BE49-F238E27FC236}">
                <a16:creationId xmlns:a16="http://schemas.microsoft.com/office/drawing/2014/main" id="{8D742B11-619C-436F-BD05-D925F2036DEF}"/>
              </a:ext>
            </a:extLst>
          </p:cNvPr>
          <p:cNvSpPr>
            <a:spLocks noGrp="1"/>
          </p:cNvSpPr>
          <p:nvPr>
            <p:ph sz="quarter" idx="26"/>
          </p:nvPr>
        </p:nvSpPr>
        <p:spPr/>
        <p:txBody>
          <a:bodyPr/>
          <a:lstStyle/>
          <a:p>
            <a:endParaRPr lang="en-US" dirty="0"/>
          </a:p>
        </p:txBody>
      </p:sp>
      <p:sp>
        <p:nvSpPr>
          <p:cNvPr id="5" name="Text Placeholder 4">
            <a:extLst>
              <a:ext uri="{FF2B5EF4-FFF2-40B4-BE49-F238E27FC236}">
                <a16:creationId xmlns:a16="http://schemas.microsoft.com/office/drawing/2014/main" id="{22870161-6EDA-42E3-AC05-0552171DAD15}"/>
              </a:ext>
            </a:extLst>
          </p:cNvPr>
          <p:cNvSpPr>
            <a:spLocks noGrp="1"/>
          </p:cNvSpPr>
          <p:nvPr>
            <p:ph type="body" sz="quarter" idx="18"/>
          </p:nvPr>
        </p:nvSpPr>
        <p:spPr/>
        <p:txBody>
          <a:bodyPr/>
          <a:lstStyle/>
          <a:p>
            <a:endParaRPr lang="en-US" dirty="0"/>
          </a:p>
        </p:txBody>
      </p:sp>
      <p:sp>
        <p:nvSpPr>
          <p:cNvPr id="9" name="Text Placeholder 8">
            <a:extLst>
              <a:ext uri="{FF2B5EF4-FFF2-40B4-BE49-F238E27FC236}">
                <a16:creationId xmlns:a16="http://schemas.microsoft.com/office/drawing/2014/main" id="{B8D710F8-ACEB-4930-B23B-03F5CB4E1A48}"/>
              </a:ext>
            </a:extLst>
          </p:cNvPr>
          <p:cNvSpPr>
            <a:spLocks noGrp="1"/>
          </p:cNvSpPr>
          <p:nvPr>
            <p:ph type="body" sz="quarter" idx="27"/>
          </p:nvPr>
        </p:nvSpPr>
        <p:spPr/>
        <p:txBody>
          <a:bodyPr/>
          <a:lstStyle/>
          <a:p>
            <a:endParaRPr lang="en-US"/>
          </a:p>
        </p:txBody>
      </p:sp>
      <p:sp>
        <p:nvSpPr>
          <p:cNvPr id="10" name="Text Placeholder 9">
            <a:extLst>
              <a:ext uri="{FF2B5EF4-FFF2-40B4-BE49-F238E27FC236}">
                <a16:creationId xmlns:a16="http://schemas.microsoft.com/office/drawing/2014/main" id="{2B8190DE-FA50-4E4C-B86F-982C65891F6A}"/>
              </a:ext>
            </a:extLst>
          </p:cNvPr>
          <p:cNvSpPr>
            <a:spLocks noGrp="1"/>
          </p:cNvSpPr>
          <p:nvPr>
            <p:ph type="body" sz="quarter" idx="28"/>
          </p:nvPr>
        </p:nvSpPr>
        <p:spPr/>
        <p:txBody>
          <a:bodyPr/>
          <a:lstStyle/>
          <a:p>
            <a:endParaRPr lang="en-US" dirty="0"/>
          </a:p>
        </p:txBody>
      </p:sp>
      <p:sp>
        <p:nvSpPr>
          <p:cNvPr id="11" name="Picture Placeholder 10">
            <a:extLst>
              <a:ext uri="{FF2B5EF4-FFF2-40B4-BE49-F238E27FC236}">
                <a16:creationId xmlns:a16="http://schemas.microsoft.com/office/drawing/2014/main" id="{CA983A2A-5D6B-4A29-890B-334C1C08C459}"/>
              </a:ext>
            </a:extLst>
          </p:cNvPr>
          <p:cNvSpPr>
            <a:spLocks noGrp="1"/>
          </p:cNvSpPr>
          <p:nvPr>
            <p:ph type="pic" sz="quarter" idx="29"/>
          </p:nvPr>
        </p:nvSpPr>
        <p:spPr/>
      </p:sp>
      <p:sp>
        <p:nvSpPr>
          <p:cNvPr id="12" name="Text Placeholder 11">
            <a:extLst>
              <a:ext uri="{FF2B5EF4-FFF2-40B4-BE49-F238E27FC236}">
                <a16:creationId xmlns:a16="http://schemas.microsoft.com/office/drawing/2014/main" id="{FC644384-6DB7-4296-B34C-E6674D4A428F}"/>
              </a:ext>
            </a:extLst>
          </p:cNvPr>
          <p:cNvSpPr>
            <a:spLocks noGrp="1"/>
          </p:cNvSpPr>
          <p:nvPr>
            <p:ph type="body" sz="quarter" idx="30"/>
          </p:nvPr>
        </p:nvSpPr>
        <p:spPr/>
        <p:txBody>
          <a:bodyPr/>
          <a:lstStyle/>
          <a:p>
            <a:endParaRPr lang="en-US"/>
          </a:p>
        </p:txBody>
      </p:sp>
      <p:sp>
        <p:nvSpPr>
          <p:cNvPr id="13" name="Picture Placeholder 12">
            <a:extLst>
              <a:ext uri="{FF2B5EF4-FFF2-40B4-BE49-F238E27FC236}">
                <a16:creationId xmlns:a16="http://schemas.microsoft.com/office/drawing/2014/main" id="{7AD089CD-26B2-48ED-B0A3-1F8AF12301FF}"/>
              </a:ext>
            </a:extLst>
          </p:cNvPr>
          <p:cNvSpPr>
            <a:spLocks noGrp="1"/>
          </p:cNvSpPr>
          <p:nvPr>
            <p:ph type="pic" sz="quarter" idx="31"/>
          </p:nvPr>
        </p:nvSpPr>
        <p:spPr/>
      </p:sp>
      <p:sp>
        <p:nvSpPr>
          <p:cNvPr id="14" name="Text Placeholder 13">
            <a:extLst>
              <a:ext uri="{FF2B5EF4-FFF2-40B4-BE49-F238E27FC236}">
                <a16:creationId xmlns:a16="http://schemas.microsoft.com/office/drawing/2014/main" id="{7ACA5A39-8C41-455A-9700-610CD1B5191A}"/>
              </a:ext>
            </a:extLst>
          </p:cNvPr>
          <p:cNvSpPr>
            <a:spLocks noGrp="1"/>
          </p:cNvSpPr>
          <p:nvPr>
            <p:ph type="body" sz="quarter" idx="32"/>
          </p:nvPr>
        </p:nvSpPr>
        <p:spPr/>
        <p:txBody>
          <a:bodyPr/>
          <a:lstStyle/>
          <a:p>
            <a:endParaRPr lang="en-US" dirty="0"/>
          </a:p>
        </p:txBody>
      </p:sp>
      <p:sp>
        <p:nvSpPr>
          <p:cNvPr id="15" name="Text Placeholder 14">
            <a:extLst>
              <a:ext uri="{FF2B5EF4-FFF2-40B4-BE49-F238E27FC236}">
                <a16:creationId xmlns:a16="http://schemas.microsoft.com/office/drawing/2014/main" id="{D23F0EBA-2A90-4C5D-8253-43734D350409}"/>
              </a:ext>
            </a:extLst>
          </p:cNvPr>
          <p:cNvSpPr>
            <a:spLocks noGrp="1"/>
          </p:cNvSpPr>
          <p:nvPr>
            <p:ph type="body" sz="quarter" idx="33"/>
          </p:nvPr>
        </p:nvSpPr>
        <p:spPr/>
        <p:txBody>
          <a:bodyPr/>
          <a:lstStyle/>
          <a:p>
            <a:endParaRPr lang="en-US"/>
          </a:p>
        </p:txBody>
      </p:sp>
      <p:sp>
        <p:nvSpPr>
          <p:cNvPr id="16" name="Picture Placeholder 15">
            <a:extLst>
              <a:ext uri="{FF2B5EF4-FFF2-40B4-BE49-F238E27FC236}">
                <a16:creationId xmlns:a16="http://schemas.microsoft.com/office/drawing/2014/main" id="{EE2E1FB8-7408-4F58-A909-B840F5F43371}"/>
              </a:ext>
            </a:extLst>
          </p:cNvPr>
          <p:cNvSpPr>
            <a:spLocks noGrp="1"/>
          </p:cNvSpPr>
          <p:nvPr>
            <p:ph type="pic" sz="quarter" idx="34"/>
          </p:nvPr>
        </p:nvSpPr>
        <p:spPr/>
      </p:sp>
      <p:sp>
        <p:nvSpPr>
          <p:cNvPr id="17" name="Text Placeholder 16">
            <a:extLst>
              <a:ext uri="{FF2B5EF4-FFF2-40B4-BE49-F238E27FC236}">
                <a16:creationId xmlns:a16="http://schemas.microsoft.com/office/drawing/2014/main" id="{E699D37B-2F3A-487B-B2C4-0E90B616EB07}"/>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362717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585D1F1-79AF-AEB5-C872-3B500A3EED81}"/>
              </a:ext>
            </a:extLst>
          </p:cNvPr>
          <p:cNvSpPr txBox="1">
            <a:spLocks/>
          </p:cNvSpPr>
          <p:nvPr/>
        </p:nvSpPr>
        <p:spPr>
          <a:xfrm>
            <a:off x="3642865" y="3840109"/>
            <a:ext cx="25733448" cy="2814264"/>
          </a:xfrm>
          <a:prstGeom prst="rect">
            <a:avLst/>
          </a:prstGeom>
        </p:spPr>
        <p:txBody>
          <a:bodyPr/>
          <a:lstStyle>
            <a:lvl1pPr algn="l" defTabSz="3049615" rtl="0" eaLnBrk="1" latinLnBrk="0" hangingPunct="1">
              <a:lnSpc>
                <a:spcPct val="90000"/>
              </a:lnSpc>
              <a:spcBef>
                <a:spcPct val="0"/>
              </a:spcBef>
              <a:buNone/>
              <a:defRPr sz="14674" kern="1200">
                <a:solidFill>
                  <a:schemeClr val="tx1"/>
                </a:solidFill>
                <a:latin typeface="+mj-lt"/>
                <a:ea typeface="+mj-ea"/>
                <a:cs typeface="+mj-cs"/>
              </a:defRPr>
            </a:lvl1pPr>
          </a:lstStyle>
          <a:p>
            <a:r>
              <a:rPr lang="en-US" sz="14970" dirty="0"/>
              <a:t>Guidelines</a:t>
            </a:r>
          </a:p>
        </p:txBody>
      </p:sp>
      <p:sp>
        <p:nvSpPr>
          <p:cNvPr id="19" name="Text Placeholder 13">
            <a:extLst>
              <a:ext uri="{FF2B5EF4-FFF2-40B4-BE49-F238E27FC236}">
                <a16:creationId xmlns:a16="http://schemas.microsoft.com/office/drawing/2014/main" id="{C95BB625-BE85-3802-B4F2-8F90F57CDC48}"/>
              </a:ext>
            </a:extLst>
          </p:cNvPr>
          <p:cNvSpPr txBox="1">
            <a:spLocks/>
          </p:cNvSpPr>
          <p:nvPr/>
        </p:nvSpPr>
        <p:spPr>
          <a:xfrm>
            <a:off x="3736356" y="9354276"/>
            <a:ext cx="26143987" cy="10734806"/>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a:spcBef>
                <a:spcPts val="4627"/>
              </a:spcBef>
            </a:pPr>
            <a:r>
              <a:rPr lang="en-US" sz="6121" dirty="0"/>
              <a:t>Do not adjust the template; work within it. See the examples provided.</a:t>
            </a:r>
          </a:p>
          <a:p>
            <a:pPr>
              <a:spcBef>
                <a:spcPts val="4627"/>
              </a:spcBef>
            </a:pPr>
            <a:r>
              <a:rPr lang="en-US" sz="6121" dirty="0"/>
              <a:t>Left align text within textboxes, and do not justify your text.</a:t>
            </a:r>
          </a:p>
          <a:p>
            <a:pPr>
              <a:spcBef>
                <a:spcPts val="4627"/>
              </a:spcBef>
            </a:pPr>
            <a:r>
              <a:rPr lang="en-US" sz="6121" dirty="0"/>
              <a:t>Titles are the largest font on the slide (90–120 pt.), then subtitles (70–80 pt.). Captions, references, and affiliation are the smallest text (18–40 pt.).</a:t>
            </a:r>
          </a:p>
          <a:p>
            <a:pPr>
              <a:spcBef>
                <a:spcPts val="4627"/>
              </a:spcBef>
            </a:pPr>
            <a:r>
              <a:rPr lang="en-US" sz="6121" dirty="0"/>
              <a:t>Titles and subtitles are bold; any other use of bold should be for emphasis. </a:t>
            </a:r>
          </a:p>
          <a:p>
            <a:pPr>
              <a:spcBef>
                <a:spcPts val="4627"/>
              </a:spcBef>
            </a:pPr>
            <a:r>
              <a:rPr lang="en-US" sz="6121" dirty="0"/>
              <a:t>Text is either black or grey and should only be adjusted for diagrams.</a:t>
            </a:r>
          </a:p>
          <a:p>
            <a:pPr>
              <a:spcBef>
                <a:spcPts val="4627"/>
              </a:spcBef>
            </a:pPr>
            <a:r>
              <a:rPr lang="en-US" sz="6121" dirty="0"/>
              <a:t>Images can be adjusted and fitted into the boxes using the </a:t>
            </a:r>
            <a:r>
              <a:rPr lang="en-US" sz="6121" i="1" dirty="0"/>
              <a:t>Crop</a:t>
            </a:r>
            <a:r>
              <a:rPr lang="en-US" sz="6121" dirty="0"/>
              <a:t> feature. (In PowerPoint: </a:t>
            </a:r>
            <a:r>
              <a:rPr lang="en-US" sz="6121" i="1" dirty="0"/>
              <a:t>Format</a:t>
            </a:r>
            <a:r>
              <a:rPr lang="en-US" sz="6121" dirty="0"/>
              <a:t> tab </a:t>
            </a:r>
            <a:r>
              <a:rPr lang="en-US" sz="6121" dirty="0">
                <a:sym typeface="Wingdings" panose="05000000000000000000" pitchFamily="2" charset="2"/>
              </a:rPr>
              <a:t> </a:t>
            </a:r>
            <a:r>
              <a:rPr lang="en-US" sz="6121" i="1" dirty="0">
                <a:sym typeface="Wingdings" panose="05000000000000000000" pitchFamily="2" charset="2"/>
              </a:rPr>
              <a:t>Size</a:t>
            </a:r>
            <a:r>
              <a:rPr lang="en-US" sz="6121" dirty="0">
                <a:sym typeface="Wingdings" panose="05000000000000000000" pitchFamily="2" charset="2"/>
              </a:rPr>
              <a:t> section on the right  </a:t>
            </a:r>
            <a:r>
              <a:rPr lang="en-US" sz="6121" i="1" dirty="0">
                <a:sym typeface="Wingdings" panose="05000000000000000000" pitchFamily="2" charset="2"/>
              </a:rPr>
              <a:t>Crop</a:t>
            </a:r>
            <a:r>
              <a:rPr lang="en-US" sz="6121" dirty="0">
                <a:sym typeface="Wingdings" panose="05000000000000000000" pitchFamily="2" charset="2"/>
              </a:rPr>
              <a:t>.)</a:t>
            </a:r>
            <a:endParaRPr lang="en-US" sz="6121" dirty="0"/>
          </a:p>
        </p:txBody>
      </p:sp>
      <p:sp>
        <p:nvSpPr>
          <p:cNvPr id="20" name="Text Placeholder 14">
            <a:extLst>
              <a:ext uri="{FF2B5EF4-FFF2-40B4-BE49-F238E27FC236}">
                <a16:creationId xmlns:a16="http://schemas.microsoft.com/office/drawing/2014/main" id="{7B614BA0-39C2-7D82-9B07-D93AEE2198B6}"/>
              </a:ext>
            </a:extLst>
          </p:cNvPr>
          <p:cNvSpPr txBox="1">
            <a:spLocks/>
          </p:cNvSpPr>
          <p:nvPr/>
        </p:nvSpPr>
        <p:spPr>
          <a:xfrm>
            <a:off x="3642865" y="7264956"/>
            <a:ext cx="21806411" cy="1860759"/>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en-US" sz="9527" b="1" dirty="0"/>
              <a:t>General Notes for Using the Template</a:t>
            </a:r>
          </a:p>
        </p:txBody>
      </p:sp>
      <p:sp>
        <p:nvSpPr>
          <p:cNvPr id="21" name="Text Placeholder 13">
            <a:extLst>
              <a:ext uri="{FF2B5EF4-FFF2-40B4-BE49-F238E27FC236}">
                <a16:creationId xmlns:a16="http://schemas.microsoft.com/office/drawing/2014/main" id="{688F94D3-FB7C-D32F-290A-37DD661F30ED}"/>
              </a:ext>
            </a:extLst>
          </p:cNvPr>
          <p:cNvSpPr txBox="1">
            <a:spLocks/>
          </p:cNvSpPr>
          <p:nvPr/>
        </p:nvSpPr>
        <p:spPr>
          <a:xfrm>
            <a:off x="3250084" y="30302765"/>
            <a:ext cx="9854192" cy="9533975"/>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spcBef>
                <a:spcPts val="4627"/>
              </a:spcBef>
              <a:buNone/>
            </a:pPr>
            <a:r>
              <a:rPr lang="en-US" sz="6121" dirty="0"/>
              <a:t>The settings shown on the right export the highest quality image with a transparent background. </a:t>
            </a:r>
          </a:p>
          <a:p>
            <a:pPr marL="0" indent="0">
              <a:spcBef>
                <a:spcPts val="4627"/>
              </a:spcBef>
              <a:buNone/>
            </a:pPr>
            <a:r>
              <a:rPr lang="en-US" sz="6121" dirty="0"/>
              <a:t>The most important settings to use are the two outlined in pink. This will export an image that can be placed in the blue space of the header.</a:t>
            </a:r>
          </a:p>
        </p:txBody>
      </p:sp>
      <p:sp>
        <p:nvSpPr>
          <p:cNvPr id="22" name="Text Placeholder 14">
            <a:extLst>
              <a:ext uri="{FF2B5EF4-FFF2-40B4-BE49-F238E27FC236}">
                <a16:creationId xmlns:a16="http://schemas.microsoft.com/office/drawing/2014/main" id="{2AD072DC-A009-732D-1BFE-BE4D82D8F319}"/>
              </a:ext>
            </a:extLst>
          </p:cNvPr>
          <p:cNvSpPr txBox="1">
            <a:spLocks/>
          </p:cNvSpPr>
          <p:nvPr/>
        </p:nvSpPr>
        <p:spPr>
          <a:xfrm>
            <a:off x="3250084" y="27331763"/>
            <a:ext cx="8688124" cy="2971002"/>
          </a:xfrm>
          <a:prstGeom prst="rect">
            <a:avLst/>
          </a:prstGeom>
        </p:spPr>
        <p:txBody>
          <a:bodyPr anchor="b"/>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en-US" sz="9527" b="1" dirty="0"/>
              <a:t>Exporting an Image for the Header</a:t>
            </a:r>
          </a:p>
        </p:txBody>
      </p:sp>
      <p:pic>
        <p:nvPicPr>
          <p:cNvPr id="24" name="Picture 23">
            <a:extLst>
              <a:ext uri="{FF2B5EF4-FFF2-40B4-BE49-F238E27FC236}">
                <a16:creationId xmlns:a16="http://schemas.microsoft.com/office/drawing/2014/main" id="{D380471D-5F68-87B5-A0CD-C5D9A8F1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7059" y="26109707"/>
            <a:ext cx="17635189" cy="14593222"/>
          </a:xfrm>
          <a:prstGeom prst="rect">
            <a:avLst/>
          </a:prstGeom>
        </p:spPr>
      </p:pic>
      <p:sp>
        <p:nvSpPr>
          <p:cNvPr id="2" name="Rectangle 1">
            <a:extLst>
              <a:ext uri="{FF2B5EF4-FFF2-40B4-BE49-F238E27FC236}">
                <a16:creationId xmlns:a16="http://schemas.microsoft.com/office/drawing/2014/main" id="{D934D9CD-9E7F-4B45-8891-BAAA9C74760F}"/>
              </a:ext>
            </a:extLst>
          </p:cNvPr>
          <p:cNvSpPr/>
          <p:nvPr/>
        </p:nvSpPr>
        <p:spPr>
          <a:xfrm>
            <a:off x="4029509" y="19811950"/>
            <a:ext cx="10424955" cy="4707082"/>
          </a:xfrm>
          <a:prstGeom prst="rect">
            <a:avLst/>
          </a:prstGeom>
          <a:ln>
            <a:solidFill>
              <a:schemeClr val="tx1"/>
            </a:solidFill>
            <a:prstDash val="dash"/>
          </a:ln>
        </p:spPr>
        <p:txBody>
          <a:bodyPr wrap="square" anchor="ctr">
            <a:spAutoFit/>
          </a:bodyPr>
          <a:lstStyle/>
          <a:p>
            <a:r>
              <a:rPr lang="en-US" sz="4897" b="1" dirty="0"/>
              <a:t>Please keep in mind:</a:t>
            </a:r>
          </a:p>
          <a:p>
            <a:pPr marL="699653" indent="-699653">
              <a:buFont typeface="Arial" panose="020B0604020202020204" pitchFamily="34" charset="0"/>
              <a:buChar char="•"/>
            </a:pPr>
            <a:r>
              <a:rPr lang="en-US" sz="4897" b="1" dirty="0"/>
              <a:t>The solid red lines are the 3 mm that will be cut off during printing.</a:t>
            </a:r>
          </a:p>
          <a:p>
            <a:pPr marL="699653" indent="-699653">
              <a:buFont typeface="Arial" panose="020B0604020202020204" pitchFamily="34" charset="0"/>
              <a:buChar char="•"/>
            </a:pPr>
            <a:r>
              <a:rPr lang="en-US" sz="4897" dirty="0"/>
              <a:t>The dotted lines represent a small margin that may or may not be cut off during printing.</a:t>
            </a:r>
          </a:p>
        </p:txBody>
      </p:sp>
      <p:cxnSp>
        <p:nvCxnSpPr>
          <p:cNvPr id="4" name="Straight Arrow Connector 3">
            <a:extLst>
              <a:ext uri="{FF2B5EF4-FFF2-40B4-BE49-F238E27FC236}">
                <a16:creationId xmlns:a16="http://schemas.microsoft.com/office/drawing/2014/main" id="{F130F4C0-9EE6-43C9-927F-059B2C44FEEF}"/>
              </a:ext>
            </a:extLst>
          </p:cNvPr>
          <p:cNvCxnSpPr>
            <a:cxnSpLocks/>
            <a:stCxn id="2" idx="1"/>
          </p:cNvCxnSpPr>
          <p:nvPr/>
        </p:nvCxnSpPr>
        <p:spPr>
          <a:xfrm flipH="1" flipV="1">
            <a:off x="903502" y="22165491"/>
            <a:ext cx="3126006" cy="1"/>
          </a:xfrm>
          <a:prstGeom prst="straightConnector1">
            <a:avLst/>
          </a:prstGeom>
          <a:ln w="762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59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C72A-80C6-DF53-D59A-6372F001D397}"/>
              </a:ext>
            </a:extLst>
          </p:cNvPr>
          <p:cNvSpPr>
            <a:spLocks noGrp="1"/>
          </p:cNvSpPr>
          <p:nvPr>
            <p:ph type="title"/>
          </p:nvPr>
        </p:nvSpPr>
        <p:spPr>
          <a:xfrm>
            <a:off x="14197441" y="1534000"/>
            <a:ext cx="16191119" cy="3907429"/>
          </a:xfrm>
        </p:spPr>
        <p:txBody>
          <a:bodyPr>
            <a:normAutofit/>
          </a:bodyPr>
          <a:lstStyle/>
          <a:p>
            <a:r>
              <a:rPr lang="en-US" sz="9794" dirty="0"/>
              <a:t>Analysis of a Permanent Magnet Motor in 3D</a:t>
            </a:r>
          </a:p>
        </p:txBody>
      </p:sp>
      <p:sp>
        <p:nvSpPr>
          <p:cNvPr id="3" name="Content Placeholder 2">
            <a:extLst>
              <a:ext uri="{FF2B5EF4-FFF2-40B4-BE49-F238E27FC236}">
                <a16:creationId xmlns:a16="http://schemas.microsoft.com/office/drawing/2014/main" id="{AD51ECA4-7CD5-C388-4105-0FB68E725C20}"/>
              </a:ext>
            </a:extLst>
          </p:cNvPr>
          <p:cNvSpPr>
            <a:spLocks noGrp="1"/>
          </p:cNvSpPr>
          <p:nvPr>
            <p:ph sz="quarter" idx="10"/>
          </p:nvPr>
        </p:nvSpPr>
        <p:spPr>
          <a:xfrm>
            <a:off x="14321461" y="9292258"/>
            <a:ext cx="16559039" cy="1984280"/>
          </a:xfrm>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p:pic>
        <p:nvPicPr>
          <p:cNvPr id="81" name="Bildplatzhalter 73">
            <a:extLst>
              <a:ext uri="{FF2B5EF4-FFF2-40B4-BE49-F238E27FC236}">
                <a16:creationId xmlns:a16="http://schemas.microsoft.com/office/drawing/2014/main" id="{5553ABA8-65BB-447A-9175-77F4EADD33E9}"/>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972" r="31696" b="22352"/>
          <a:stretch/>
        </p:blipFill>
        <p:spPr>
          <a:xfrm flipH="1">
            <a:off x="0" y="493023"/>
            <a:ext cx="13581274" cy="11746314"/>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B96147C-2941-3F04-70BC-B83FD3D19117}"/>
                  </a:ext>
                </a:extLst>
              </p:cNvPr>
              <p:cNvSpPr>
                <a:spLocks noGrp="1"/>
              </p:cNvSpPr>
              <p:nvPr>
                <p:ph type="body" sz="quarter" idx="23"/>
              </p:nvPr>
            </p:nvSpPr>
            <p:spPr>
              <a:xfrm>
                <a:off x="15655929" y="21687824"/>
                <a:ext cx="15224571" cy="6856707"/>
              </a:xfrm>
            </p:spPr>
            <p:txBody>
              <a:bodyPr/>
              <a:lstStyle/>
              <a:p>
                <a:r>
                  <a:rPr lang="en-US" sz="4897" dirty="0"/>
                  <a:t>An 18-pole PM motor is modeled in 3D. Sector symmetry and axial mirror symmetry are utilized to reduce the computational effort while capturing the full 3D behavior of the device. </a:t>
                </a:r>
              </a:p>
              <a:p>
                <a:r>
                  <a:rPr lang="en-US" sz="4897" dirty="0"/>
                  <a:t>The conducting part of the rotor is modeled using Ampère’s law:</a:t>
                </a:r>
                <a:br>
                  <a:rPr lang="en-US" sz="4897" dirty="0"/>
                </a:br>
                <a:endParaRPr lang="en-US" sz="4897" dirty="0"/>
              </a:p>
              <a:p>
                <a:pPr/>
                <a14:m>
                  <m:oMathPara xmlns:m="http://schemas.openxmlformats.org/officeDocument/2006/math">
                    <m:oMathParaPr>
                      <m:jc m:val="centerGroup"/>
                    </m:oMathParaPr>
                    <m:oMath xmlns:m="http://schemas.openxmlformats.org/officeDocument/2006/math">
                      <m:r>
                        <a:rPr lang="en-US" sz="4897">
                          <a:latin typeface="Cambria Math" panose="02040503050406030204" pitchFamily="18" charset="0"/>
                        </a:rPr>
                        <m:t>𝜎</m:t>
                      </m:r>
                      <m:f>
                        <m:fPr>
                          <m:ctrlPr>
                            <a:rPr lang="en-US" sz="4897" i="1">
                              <a:latin typeface="Cambria Math" panose="02040503050406030204" pitchFamily="18" charset="0"/>
                            </a:rPr>
                          </m:ctrlPr>
                        </m:fPr>
                        <m:num>
                          <m:r>
                            <a:rPr lang="en-US" sz="4897">
                              <a:latin typeface="Cambria Math" panose="02040503050406030204" pitchFamily="18" charset="0"/>
                            </a:rPr>
                            <m:t>𝛿</m:t>
                          </m:r>
                          <m:r>
                            <a:rPr lang="de-DE" sz="4897">
                              <a:latin typeface="Cambria Math" panose="02040503050406030204" pitchFamily="18" charset="0"/>
                            </a:rPr>
                            <m:t>𝑨</m:t>
                          </m:r>
                        </m:num>
                        <m:den>
                          <m:r>
                            <a:rPr lang="en-US" sz="4897">
                              <a:latin typeface="Cambria Math" panose="02040503050406030204" pitchFamily="18" charset="0"/>
                            </a:rPr>
                            <m:t>𝛿</m:t>
                          </m:r>
                          <m:r>
                            <a:rPr lang="de-DE" sz="4897">
                              <a:latin typeface="Cambria Math" panose="02040503050406030204" pitchFamily="18" charset="0"/>
                            </a:rPr>
                            <m:t>𝑡</m:t>
                          </m:r>
                        </m:den>
                      </m:f>
                      <m:r>
                        <a:rPr lang="de-DE" sz="4897">
                          <a:latin typeface="Cambria Math" panose="02040503050406030204" pitchFamily="18" charset="0"/>
                        </a:rPr>
                        <m:t>+</m:t>
                      </m:r>
                      <m:r>
                        <m:rPr>
                          <m:sty m:val="p"/>
                        </m:rPr>
                        <a:rPr lang="de-DE" sz="4897">
                          <a:latin typeface="Cambria Math" panose="02040503050406030204" pitchFamily="18" charset="0"/>
                        </a:rPr>
                        <m:t>∇</m:t>
                      </m:r>
                      <m:r>
                        <a:rPr lang="de-DE" sz="4897">
                          <a:latin typeface="Cambria Math" panose="02040503050406030204" pitchFamily="18" charset="0"/>
                        </a:rPr>
                        <m:t>×</m:t>
                      </m:r>
                      <m:d>
                        <m:dPr>
                          <m:ctrlPr>
                            <a:rPr lang="de-DE" sz="4897" i="1">
                              <a:latin typeface="Cambria Math" panose="02040503050406030204" pitchFamily="18" charset="0"/>
                            </a:rPr>
                          </m:ctrlPr>
                        </m:dPr>
                        <m:e>
                          <m:f>
                            <m:fPr>
                              <m:ctrlPr>
                                <a:rPr lang="de-DE" sz="4897" i="1">
                                  <a:latin typeface="Cambria Math" panose="02040503050406030204" pitchFamily="18" charset="0"/>
                                </a:rPr>
                              </m:ctrlPr>
                            </m:fPr>
                            <m:num>
                              <m:r>
                                <a:rPr lang="de-DE" sz="4897">
                                  <a:latin typeface="Cambria Math" panose="02040503050406030204" pitchFamily="18" charset="0"/>
                                </a:rPr>
                                <m:t>1</m:t>
                              </m:r>
                            </m:num>
                            <m:den>
                              <m:r>
                                <a:rPr lang="de-DE" sz="4897">
                                  <a:latin typeface="Cambria Math" panose="02040503050406030204" pitchFamily="18" charset="0"/>
                                </a:rPr>
                                <m:t>𝜇</m:t>
                              </m:r>
                            </m:den>
                          </m:f>
                          <m:r>
                            <m:rPr>
                              <m:sty m:val="p"/>
                            </m:rPr>
                            <a:rPr lang="de-DE" sz="4897">
                              <a:latin typeface="Cambria Math" panose="02040503050406030204" pitchFamily="18" charset="0"/>
                            </a:rPr>
                            <m:t>∇</m:t>
                          </m:r>
                          <m:r>
                            <a:rPr lang="de-DE" sz="4897">
                              <a:latin typeface="Cambria Math" panose="02040503050406030204" pitchFamily="18" charset="0"/>
                            </a:rPr>
                            <m:t>×</m:t>
                          </m:r>
                          <m:r>
                            <a:rPr lang="de-DE" sz="4897">
                              <a:latin typeface="Cambria Math" panose="02040503050406030204" pitchFamily="18" charset="0"/>
                            </a:rPr>
                            <m:t>𝑨</m:t>
                          </m:r>
                        </m:e>
                      </m:d>
                      <m:r>
                        <a:rPr lang="de-DE" sz="4897">
                          <a:latin typeface="Cambria Math" panose="02040503050406030204" pitchFamily="18" charset="0"/>
                        </a:rPr>
                        <m:t>=0</m:t>
                      </m:r>
                    </m:oMath>
                  </m:oMathPara>
                </a14:m>
                <a:endParaRPr lang="en-US" sz="4897" dirty="0"/>
              </a:p>
              <a:p>
                <a:endParaRPr lang="en-US" sz="4897" dirty="0"/>
              </a:p>
              <a:p>
                <a:endParaRPr lang="en-US" sz="4897" dirty="0"/>
              </a:p>
            </p:txBody>
          </p:sp>
        </mc:Choice>
        <mc:Fallback xmlns="">
          <p:sp>
            <p:nvSpPr>
              <p:cNvPr id="5" name="Text Placeholder 4">
                <a:extLst>
                  <a:ext uri="{FF2B5EF4-FFF2-40B4-BE49-F238E27FC236}">
                    <a16:creationId xmlns:a16="http://schemas.microsoft.com/office/drawing/2014/main" id="{9B96147C-2941-3F04-70BC-B83FD3D19117}"/>
                  </a:ext>
                </a:extLst>
              </p:cNvPr>
              <p:cNvSpPr>
                <a:spLocks noGrp="1" noRot="1" noChangeAspect="1" noMove="1" noResize="1" noEditPoints="1" noAdjustHandles="1" noChangeArrowheads="1" noChangeShapeType="1" noTextEdit="1"/>
              </p:cNvSpPr>
              <p:nvPr>
                <p:ph type="body" sz="quarter" idx="23"/>
              </p:nvPr>
            </p:nvSpPr>
            <p:spPr>
              <a:xfrm>
                <a:off x="15655929" y="21687824"/>
                <a:ext cx="15224571" cy="6856707"/>
              </a:xfrm>
              <a:blipFill>
                <a:blip r:embed="rId3"/>
                <a:stretch>
                  <a:fillRect l="-1833" t="-3142"/>
                </a:stretch>
              </a:blipFill>
            </p:spPr>
            <p:txBody>
              <a:bodyPr/>
              <a:lstStyle/>
              <a:p>
                <a:r>
                  <a:rPr lang="en-US">
                    <a:noFill/>
                  </a:rPr>
                  <a:t> </a:t>
                </a:r>
              </a:p>
            </p:txBody>
          </p:sp>
        </mc:Fallback>
      </mc:AlternateContent>
      <p:sp>
        <p:nvSpPr>
          <p:cNvPr id="6" name="Text Placeholder 5">
            <a:extLst>
              <a:ext uri="{FF2B5EF4-FFF2-40B4-BE49-F238E27FC236}">
                <a16:creationId xmlns:a16="http://schemas.microsoft.com/office/drawing/2014/main" id="{4E7622E9-7B2C-10C3-46B5-0F21B2E36DBB}"/>
              </a:ext>
            </a:extLst>
          </p:cNvPr>
          <p:cNvSpPr>
            <a:spLocks noGrp="1"/>
          </p:cNvSpPr>
          <p:nvPr>
            <p:ph type="body" sz="quarter" idx="24"/>
          </p:nvPr>
        </p:nvSpPr>
        <p:spPr>
          <a:xfrm>
            <a:off x="1341233" y="39623893"/>
            <a:ext cx="14385034" cy="2733308"/>
          </a:xfrm>
        </p:spPr>
        <p:txBody>
          <a:bodyPr/>
          <a:lstStyle/>
          <a:p>
            <a:r>
              <a:rPr lang="en-US" dirty="0"/>
              <a:t>1. Author first initial and last name, “Article Title”, </a:t>
            </a:r>
            <a:r>
              <a:rPr lang="en-US" i="1" dirty="0"/>
              <a:t>Journal</a:t>
            </a:r>
            <a:r>
              <a:rPr lang="en-US" dirty="0"/>
              <a:t>, Volume (vol.), Page numbers (pp.), Year.</a:t>
            </a:r>
            <a:br>
              <a:rPr lang="en-US" dirty="0"/>
            </a:br>
            <a:r>
              <a:rPr lang="en-US" dirty="0"/>
              <a:t>2. Author first initial and last name, “Article Title”, </a:t>
            </a:r>
            <a:r>
              <a:rPr lang="en-US" i="1" dirty="0"/>
              <a:t>Journal</a:t>
            </a:r>
            <a:r>
              <a:rPr lang="en-US" dirty="0"/>
              <a:t>, Volume (vol.), Page numbers (pp.), Year. </a:t>
            </a:r>
            <a:br>
              <a:rPr lang="en-US" dirty="0"/>
            </a:br>
            <a:r>
              <a:rPr lang="en-US" dirty="0"/>
              <a:t>3. Author first initial and last name, “Article Title”, </a:t>
            </a:r>
            <a:r>
              <a:rPr lang="en-US" i="1" dirty="0"/>
              <a:t>Journal</a:t>
            </a:r>
            <a:r>
              <a:rPr lang="en-US" dirty="0"/>
              <a:t>, Volume (vol.), Page numbers (pp.), Year.</a:t>
            </a:r>
          </a:p>
          <a:p>
            <a:endParaRPr lang="en-US" dirty="0"/>
          </a:p>
          <a:p>
            <a:endParaRPr lang="en-US" dirty="0"/>
          </a:p>
        </p:txBody>
      </p:sp>
      <p:sp>
        <p:nvSpPr>
          <p:cNvPr id="7" name="Content Placeholder 6">
            <a:extLst>
              <a:ext uri="{FF2B5EF4-FFF2-40B4-BE49-F238E27FC236}">
                <a16:creationId xmlns:a16="http://schemas.microsoft.com/office/drawing/2014/main" id="{0ECFF10C-4A2D-46FE-FE9D-AFF41985D017}"/>
              </a:ext>
            </a:extLst>
          </p:cNvPr>
          <p:cNvSpPr>
            <a:spLocks noGrp="1"/>
          </p:cNvSpPr>
          <p:nvPr>
            <p:ph sz="quarter" idx="26"/>
          </p:nvPr>
        </p:nvSpPr>
        <p:spPr>
          <a:xfrm>
            <a:off x="14197414" y="5683427"/>
            <a:ext cx="17040836" cy="4180360"/>
          </a:xfrm>
        </p:spPr>
        <p:txBody>
          <a:bodyPr/>
          <a:lstStyle/>
          <a:p>
            <a:r>
              <a:rPr lang="en-US" dirty="0"/>
              <a:t>Optimize permanent magnet (PM) motor performance by understanding their full behavior, including sensitivity to high temperatures.</a:t>
            </a:r>
          </a:p>
        </p:txBody>
      </p:sp>
      <p:sp>
        <p:nvSpPr>
          <p:cNvPr id="8" name="Text Placeholder 7">
            <a:extLst>
              <a:ext uri="{FF2B5EF4-FFF2-40B4-BE49-F238E27FC236}">
                <a16:creationId xmlns:a16="http://schemas.microsoft.com/office/drawing/2014/main" id="{DA1BB53D-2E25-D875-FFA5-CFEC822C512D}"/>
              </a:ext>
            </a:extLst>
          </p:cNvPr>
          <p:cNvSpPr>
            <a:spLocks noGrp="1"/>
          </p:cNvSpPr>
          <p:nvPr>
            <p:ph type="body" sz="quarter" idx="18"/>
          </p:nvPr>
        </p:nvSpPr>
        <p:spPr/>
        <p:txBody>
          <a:bodyPr/>
          <a:lstStyle/>
          <a:p>
            <a:r>
              <a:rPr lang="en-US" sz="4800" dirty="0"/>
              <a:t>While PM motors are valued for the energy savings that they provide, there are some design limitations to address. For example, permanent magnets are sensitive to high temperatures. Such temperatures can occur when currents, particularly eddy currents, generate heat losses. </a:t>
            </a:r>
          </a:p>
          <a:p>
            <a:endParaRPr lang="en-US" sz="4800" dirty="0"/>
          </a:p>
          <a:p>
            <a:endParaRPr lang="en-US" sz="4800" dirty="0"/>
          </a:p>
          <a:p>
            <a:endParaRPr lang="en-US" sz="4800" dirty="0"/>
          </a:p>
          <a:p>
            <a:r>
              <a:rPr lang="en-US" sz="4800" dirty="0"/>
              <a:t>The findings offer greater insight into the behavior of PM motors, particularly by capturing the eddy current losses that occur within the magnets. This information serves as a useful resource for improving the design of PM motors, and therefore the technology they help power.</a:t>
            </a:r>
          </a:p>
          <a:p>
            <a:endParaRPr lang="en-US" sz="4800" dirty="0"/>
          </a:p>
          <a:p>
            <a:endParaRPr lang="en-US" sz="4800" dirty="0"/>
          </a:p>
          <a:p>
            <a:endParaRPr lang="en-US" sz="4800" dirty="0"/>
          </a:p>
        </p:txBody>
      </p:sp>
      <p:sp>
        <p:nvSpPr>
          <p:cNvPr id="9" name="Text Placeholder 8">
            <a:extLst>
              <a:ext uri="{FF2B5EF4-FFF2-40B4-BE49-F238E27FC236}">
                <a16:creationId xmlns:a16="http://schemas.microsoft.com/office/drawing/2014/main" id="{6D4523F0-041D-5E91-4A76-1D964A4582CF}"/>
              </a:ext>
            </a:extLst>
          </p:cNvPr>
          <p:cNvSpPr>
            <a:spLocks noGrp="1"/>
          </p:cNvSpPr>
          <p:nvPr>
            <p:ph type="body" sz="quarter" idx="27"/>
          </p:nvPr>
        </p:nvSpPr>
        <p:spPr/>
        <p:txBody>
          <a:bodyPr/>
          <a:lstStyle/>
          <a:p>
            <a:r>
              <a:rPr lang="en-US"/>
              <a:t>Abstract</a:t>
            </a:r>
            <a:endParaRPr lang="en-US" dirty="0"/>
          </a:p>
        </p:txBody>
      </p:sp>
      <p:sp>
        <p:nvSpPr>
          <p:cNvPr id="10" name="Text Placeholder 9">
            <a:extLst>
              <a:ext uri="{FF2B5EF4-FFF2-40B4-BE49-F238E27FC236}">
                <a16:creationId xmlns:a16="http://schemas.microsoft.com/office/drawing/2014/main" id="{45A5164B-0579-C6F3-E359-DF0C0D254EBD}"/>
              </a:ext>
            </a:extLst>
          </p:cNvPr>
          <p:cNvSpPr>
            <a:spLocks noGrp="1"/>
          </p:cNvSpPr>
          <p:nvPr>
            <p:ph type="body" sz="quarter" idx="28"/>
          </p:nvPr>
        </p:nvSpPr>
        <p:spPr/>
        <p:txBody>
          <a:bodyPr/>
          <a:lstStyle/>
          <a:p>
            <a:r>
              <a:rPr lang="en-US"/>
              <a:t>Methodology</a:t>
            </a:r>
            <a:endParaRPr lang="en-US" dirty="0"/>
          </a:p>
        </p:txBody>
      </p:sp>
      <p:pic>
        <p:nvPicPr>
          <p:cNvPr id="79" name="Picture Placeholder 78">
            <a:extLst>
              <a:ext uri="{FF2B5EF4-FFF2-40B4-BE49-F238E27FC236}">
                <a16:creationId xmlns:a16="http://schemas.microsoft.com/office/drawing/2014/main" id="{3883113E-E7DE-4F41-9BF8-1C7DAE28AC43}"/>
              </a:ext>
            </a:extLst>
          </p:cNvPr>
          <p:cNvPicPr>
            <a:picLocks noGrp="1" noChangeAspect="1"/>
          </p:cNvPicPr>
          <p:nvPr>
            <p:ph type="pic" sz="quarter" idx="29"/>
          </p:nvPr>
        </p:nvPicPr>
        <p:blipFill>
          <a:blip r:embed="rId4">
            <a:extLst>
              <a:ext uri="{28A0092B-C50C-407E-A947-70E740481C1C}">
                <a14:useLocalDpi xmlns:a14="http://schemas.microsoft.com/office/drawing/2010/main" val="0"/>
              </a:ext>
            </a:extLst>
          </a:blip>
          <a:srcRect l="2188" r="2188"/>
          <a:stretch>
            <a:fillRect/>
          </a:stretch>
        </p:blipFill>
        <p:spPr>
          <a:xfrm>
            <a:off x="1196912" y="20604287"/>
            <a:ext cx="13710909" cy="6256212"/>
          </a:xfrm>
        </p:spPr>
      </p:pic>
      <p:sp>
        <p:nvSpPr>
          <p:cNvPr id="50" name="Text Placeholder 49">
            <a:extLst>
              <a:ext uri="{FF2B5EF4-FFF2-40B4-BE49-F238E27FC236}">
                <a16:creationId xmlns:a16="http://schemas.microsoft.com/office/drawing/2014/main" id="{88169A2F-46BF-4EE2-836D-7F3D2AAD72E4}"/>
              </a:ext>
            </a:extLst>
          </p:cNvPr>
          <p:cNvSpPr>
            <a:spLocks noGrp="1"/>
          </p:cNvSpPr>
          <p:nvPr>
            <p:ph type="body" sz="quarter" idx="30"/>
          </p:nvPr>
        </p:nvSpPr>
        <p:spPr/>
        <p:txBody>
          <a:bodyPr/>
          <a:lstStyle/>
          <a:p>
            <a:r>
              <a:rPr lang="en-US" dirty="0"/>
              <a:t>FIGURE 1. Left: Permanent motor sector. Right: Drawing of the PM motor.</a:t>
            </a:r>
          </a:p>
          <a:p>
            <a:endParaRPr lang="en-US" dirty="0"/>
          </a:p>
        </p:txBody>
      </p:sp>
      <p:pic>
        <p:nvPicPr>
          <p:cNvPr id="37" name="Picture Placeholder 24">
            <a:extLst>
              <a:ext uri="{FF2B5EF4-FFF2-40B4-BE49-F238E27FC236}">
                <a16:creationId xmlns:a16="http://schemas.microsoft.com/office/drawing/2014/main" id="{F4C12BE2-9F80-4132-8F52-81B981800C18}"/>
              </a:ext>
            </a:extLst>
          </p:cNvPr>
          <p:cNvPicPr>
            <a:picLocks noGrp="1" noChangeAspect="1"/>
          </p:cNvPicPr>
          <p:nvPr>
            <p:ph type="pic" sz="quarter" idx="31"/>
          </p:nvPr>
        </p:nvPicPr>
        <p:blipFill rotWithShape="1">
          <a:blip r:embed="rId5">
            <a:extLst>
              <a:ext uri="{28A0092B-C50C-407E-A947-70E740481C1C}">
                <a14:useLocalDpi xmlns:a14="http://schemas.microsoft.com/office/drawing/2010/main" val="0"/>
              </a:ext>
            </a:extLst>
          </a:blip>
          <a:srcRect l="-5450" t="-91582" r="-7334" b="-89301"/>
          <a:stretch/>
        </p:blipFill>
        <p:spPr>
          <a:xfrm>
            <a:off x="17081105" y="38786405"/>
            <a:ext cx="13848701" cy="3153247"/>
          </a:xfrm>
          <a:prstGeom prst="rect">
            <a:avLst/>
          </a:prstGeom>
        </p:spPr>
      </p:pic>
      <p:sp>
        <p:nvSpPr>
          <p:cNvPr id="14" name="Text Placeholder 13">
            <a:extLst>
              <a:ext uri="{FF2B5EF4-FFF2-40B4-BE49-F238E27FC236}">
                <a16:creationId xmlns:a16="http://schemas.microsoft.com/office/drawing/2014/main" id="{D29AF2C0-2D7E-3F49-368B-8034C468BF46}"/>
              </a:ext>
            </a:extLst>
          </p:cNvPr>
          <p:cNvSpPr>
            <a:spLocks noGrp="1"/>
          </p:cNvSpPr>
          <p:nvPr>
            <p:ph type="body" sz="quarter" idx="32"/>
          </p:nvPr>
        </p:nvSpPr>
        <p:spPr/>
        <p:txBody>
          <a:bodyPr/>
          <a:lstStyle/>
          <a:p>
            <a:r>
              <a:rPr lang="en-US" sz="4897" dirty="0"/>
              <a:t>The results can be seen in Figure 2, which shows the magnetic flux density for the motor in it’s stationary state, that is, the initial conditions for the time-dependent simulation. In this state, the coil current is zero. It also shows the magnetic flux density for the motor after revolving one sector angle. In this plot, the air and coil domains are excluded in order to get a better view.</a:t>
            </a:r>
          </a:p>
        </p:txBody>
      </p:sp>
      <p:sp>
        <p:nvSpPr>
          <p:cNvPr id="15" name="Text Placeholder 14">
            <a:extLst>
              <a:ext uri="{FF2B5EF4-FFF2-40B4-BE49-F238E27FC236}">
                <a16:creationId xmlns:a16="http://schemas.microsoft.com/office/drawing/2014/main" id="{DB2E852A-C96F-A395-AA90-23ECABBA6D8D}"/>
              </a:ext>
            </a:extLst>
          </p:cNvPr>
          <p:cNvSpPr>
            <a:spLocks noGrp="1"/>
          </p:cNvSpPr>
          <p:nvPr>
            <p:ph type="body" sz="quarter" idx="33"/>
          </p:nvPr>
        </p:nvSpPr>
        <p:spPr/>
        <p:txBody>
          <a:bodyPr/>
          <a:lstStyle/>
          <a:p>
            <a:r>
              <a:rPr lang="en-US" dirty="0"/>
              <a:t>Results</a:t>
            </a:r>
          </a:p>
        </p:txBody>
      </p:sp>
      <p:sp>
        <p:nvSpPr>
          <p:cNvPr id="70" name="Text Placeholder 69">
            <a:extLst>
              <a:ext uri="{FF2B5EF4-FFF2-40B4-BE49-F238E27FC236}">
                <a16:creationId xmlns:a16="http://schemas.microsoft.com/office/drawing/2014/main" id="{2138EC37-6188-40A6-99A3-4FCC7CA620A4}"/>
              </a:ext>
            </a:extLst>
          </p:cNvPr>
          <p:cNvSpPr>
            <a:spLocks noGrp="1"/>
          </p:cNvSpPr>
          <p:nvPr>
            <p:ph type="body" sz="quarter" idx="35"/>
          </p:nvPr>
        </p:nvSpPr>
        <p:spPr>
          <a:xfrm>
            <a:off x="17750395" y="35979703"/>
            <a:ext cx="12278915" cy="1468347"/>
          </a:xfrm>
        </p:spPr>
        <p:txBody>
          <a:bodyPr/>
          <a:lstStyle/>
          <a:p>
            <a:r>
              <a:rPr lang="en-US" dirty="0"/>
              <a:t>FIGURE 2. Left: Magnetic flux density from the permanent magnets with only the rotor at rest. Right: Magnetic flux density after revolving one sector angle.</a:t>
            </a:r>
          </a:p>
          <a:p>
            <a:endParaRPr lang="en-US" dirty="0"/>
          </a:p>
          <a:p>
            <a:endParaRPr lang="en-US" dirty="0"/>
          </a:p>
        </p:txBody>
      </p:sp>
      <p:pic>
        <p:nvPicPr>
          <p:cNvPr id="27" name="Grafik 125">
            <a:extLst>
              <a:ext uri="{FF2B5EF4-FFF2-40B4-BE49-F238E27FC236}">
                <a16:creationId xmlns:a16="http://schemas.microsoft.com/office/drawing/2014/main" id="{5A1C1AB3-E994-17EC-926B-689620D73742}"/>
              </a:ext>
            </a:extLst>
          </p:cNvPr>
          <p:cNvPicPr>
            <a:picLocks noChangeAspect="1"/>
          </p:cNvPicPr>
          <p:nvPr/>
        </p:nvPicPr>
        <p:blipFill rotWithShape="1">
          <a:blip r:embed="rId6"/>
          <a:srcRect r="25013"/>
          <a:stretch/>
        </p:blipFill>
        <p:spPr>
          <a:xfrm>
            <a:off x="16621606" y="30038769"/>
            <a:ext cx="6136498" cy="5455621"/>
          </a:xfrm>
          <a:prstGeom prst="rect">
            <a:avLst/>
          </a:prstGeom>
        </p:spPr>
      </p:pic>
      <p:pic>
        <p:nvPicPr>
          <p:cNvPr id="29" name="Grafik 127">
            <a:extLst>
              <a:ext uri="{FF2B5EF4-FFF2-40B4-BE49-F238E27FC236}">
                <a16:creationId xmlns:a16="http://schemas.microsoft.com/office/drawing/2014/main" id="{0B7842A1-FC88-B20D-E3B6-DF39403B3315}"/>
              </a:ext>
            </a:extLst>
          </p:cNvPr>
          <p:cNvPicPr>
            <a:picLocks noChangeAspect="1"/>
          </p:cNvPicPr>
          <p:nvPr/>
        </p:nvPicPr>
        <p:blipFill>
          <a:blip r:embed="rId7"/>
          <a:stretch>
            <a:fillRect/>
          </a:stretch>
        </p:blipFill>
        <p:spPr>
          <a:xfrm>
            <a:off x="22692142" y="29809521"/>
            <a:ext cx="8546107" cy="5697405"/>
          </a:xfrm>
          <a:prstGeom prst="rect">
            <a:avLst/>
          </a:prstGeom>
        </p:spPr>
      </p:pic>
    </p:spTree>
    <p:extLst>
      <p:ext uri="{BB962C8B-B14F-4D97-AF65-F5344CB8AC3E}">
        <p14:creationId xmlns:p14="http://schemas.microsoft.com/office/powerpoint/2010/main" val="378162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4564-37A0-47EB-985B-31EC8AEECB7A}"/>
              </a:ext>
            </a:extLst>
          </p:cNvPr>
          <p:cNvSpPr>
            <a:spLocks noGrp="1"/>
          </p:cNvSpPr>
          <p:nvPr>
            <p:ph type="title"/>
          </p:nvPr>
        </p:nvSpPr>
        <p:spPr>
          <a:xfrm>
            <a:off x="14370877" y="1534000"/>
            <a:ext cx="16131022" cy="3907429"/>
          </a:xfrm>
        </p:spPr>
        <p:txBody>
          <a:bodyPr>
            <a:normAutofit/>
          </a:bodyPr>
          <a:lstStyle/>
          <a:p>
            <a:r>
              <a:rPr lang="en-US" sz="12242"/>
              <a:t>The Intriguing Stresses in Pipe Bends</a:t>
            </a:r>
            <a:endParaRPr lang="en-US" sz="12242" dirty="0"/>
          </a:p>
        </p:txBody>
      </p:sp>
      <p:sp>
        <p:nvSpPr>
          <p:cNvPr id="3" name="Content Placeholder 2">
            <a:extLst>
              <a:ext uri="{FF2B5EF4-FFF2-40B4-BE49-F238E27FC236}">
                <a16:creationId xmlns:a16="http://schemas.microsoft.com/office/drawing/2014/main" id="{D540B72B-0FE4-434A-ACA1-4A3BE67ACB24}"/>
              </a:ext>
            </a:extLst>
          </p:cNvPr>
          <p:cNvSpPr>
            <a:spLocks noGrp="1"/>
          </p:cNvSpPr>
          <p:nvPr>
            <p:ph sz="quarter" idx="10"/>
          </p:nvPr>
        </p:nvSpPr>
        <p:spPr>
          <a:xfrm>
            <a:off x="14370877" y="9844480"/>
            <a:ext cx="17520817" cy="1984280"/>
          </a:xfrm>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p:pic>
        <p:nvPicPr>
          <p:cNvPr id="48" name="Picture Placeholder 35">
            <a:extLst>
              <a:ext uri="{FF2B5EF4-FFF2-40B4-BE49-F238E27FC236}">
                <a16:creationId xmlns:a16="http://schemas.microsoft.com/office/drawing/2014/main" id="{E37786E7-E77B-44CD-AE83-BF00D67C2E9F}"/>
              </a:ext>
            </a:extLst>
          </p:cNvPr>
          <p:cNvPicPr>
            <a:picLocks noGrp="1" noChangeAspect="1"/>
          </p:cNvPicPr>
          <p:nvPr>
            <p:ph type="pic" sz="quarter" idx="11"/>
          </p:nvPr>
        </p:nvPicPr>
        <p:blipFill rotWithShape="1">
          <a:blip r:embed="rId2"/>
          <a:srcRect l="20802" t="-277" r="14625" b="17361"/>
          <a:stretch/>
        </p:blipFill>
        <p:spPr>
          <a:xfrm>
            <a:off x="1" y="-1916653"/>
            <a:ext cx="14106184" cy="13899623"/>
          </a:xfrm>
          <a:prstGeom prst="rect">
            <a:avLst/>
          </a:prstGeom>
        </p:spPr>
      </p:pic>
      <p:sp>
        <p:nvSpPr>
          <p:cNvPr id="6" name="Text Placeholder 5">
            <a:extLst>
              <a:ext uri="{FF2B5EF4-FFF2-40B4-BE49-F238E27FC236}">
                <a16:creationId xmlns:a16="http://schemas.microsoft.com/office/drawing/2014/main" id="{368CEE9F-DAD5-47A2-8509-9F75DD38DCE6}"/>
              </a:ext>
            </a:extLst>
          </p:cNvPr>
          <p:cNvSpPr>
            <a:spLocks noGrp="1"/>
          </p:cNvSpPr>
          <p:nvPr>
            <p:ph type="body" sz="quarter" idx="23"/>
          </p:nvPr>
        </p:nvSpPr>
        <p:spPr>
          <a:xfrm>
            <a:off x="15700023" y="21687824"/>
            <a:ext cx="14752596" cy="6856707"/>
          </a:xfrm>
        </p:spPr>
        <p:txBody>
          <a:bodyPr/>
          <a:lstStyle/>
          <a:p>
            <a:r>
              <a:rPr lang="en-US" dirty="0"/>
              <a:t>The pipe is slender with a constant cross section, so it would seem like a natural choice to treat such a structure as a beam in a simplified analysis. The bending moment is the only load acting on the structure, and it’s thus constant for any given section along the entire beam axis. </a:t>
            </a:r>
          </a:p>
          <a:p>
            <a:r>
              <a:rPr lang="en-US" dirty="0"/>
              <a:t>The maximum stress even occurs on the </a:t>
            </a:r>
            <a:r>
              <a:rPr lang="en-US" i="1" dirty="0"/>
              <a:t>inside</a:t>
            </a:r>
            <a:r>
              <a:rPr lang="en-US" dirty="0"/>
              <a:t> of the pipe. The cross section of the bend also deforms significantly, and, more specifically, it ovalizes with the major axis either being oriented in the bend plane or perpendicular to it depending on the direction of the bending moment.</a:t>
            </a:r>
          </a:p>
        </p:txBody>
      </p:sp>
      <p:sp>
        <p:nvSpPr>
          <p:cNvPr id="7" name="Text Placeholder 6">
            <a:extLst>
              <a:ext uri="{FF2B5EF4-FFF2-40B4-BE49-F238E27FC236}">
                <a16:creationId xmlns:a16="http://schemas.microsoft.com/office/drawing/2014/main" id="{F0F6372D-DFEF-4C26-B3CF-D01CF87C8B2F}"/>
              </a:ext>
            </a:extLst>
          </p:cNvPr>
          <p:cNvSpPr>
            <a:spLocks noGrp="1"/>
          </p:cNvSpPr>
          <p:nvPr>
            <p:ph type="body" sz="quarter" idx="24"/>
          </p:nvPr>
        </p:nvSpPr>
        <p:spPr/>
        <p:txBody>
          <a:bodyPr/>
          <a:lstStyle/>
          <a:p>
            <a:pPr marL="466435" indent="-466435">
              <a:buFont typeface="+mj-lt"/>
              <a:buAutoNum type="arabicPeriod"/>
            </a:pPr>
            <a:r>
              <a:rPr lang="en-US" sz="2040" dirty="0"/>
              <a:t>E.A. Wais and E.C. Rodabaugh, “Background of SIFs and Stress Indices for Moment Loadings of Piping Components”, United States, 2005; </a:t>
            </a:r>
            <a:r>
              <a:rPr lang="en-US" sz="2040" dirty="0">
                <a:hlinkClick r:id="rId3"/>
              </a:rPr>
              <a:t>https://www.osti.gov/biblio/841246</a:t>
            </a:r>
            <a:endParaRPr lang="en-US" sz="2040" dirty="0"/>
          </a:p>
          <a:p>
            <a:pPr marL="466435" indent="-466435">
              <a:spcBef>
                <a:spcPts val="612"/>
              </a:spcBef>
              <a:buFont typeface="+mj-lt"/>
              <a:buAutoNum type="arabicPeriod"/>
            </a:pPr>
            <a:r>
              <a:rPr lang="en-US" sz="2040" dirty="0"/>
              <a:t>“Stress Intensification Factors (i-Factors), Flexibility Factors (k-Factors), and Their Determination for Metallic Piping Components”, ASME, 2017; https://www.asme.org/codes-standards/find-codes-standards/b31j-stress-intensification-factors-flexibility-factors-determination-metallic-piping-components/2017/drm-enabled-pdf</a:t>
            </a:r>
          </a:p>
        </p:txBody>
      </p:sp>
      <p:sp>
        <p:nvSpPr>
          <p:cNvPr id="8" name="Content Placeholder 7">
            <a:extLst>
              <a:ext uri="{FF2B5EF4-FFF2-40B4-BE49-F238E27FC236}">
                <a16:creationId xmlns:a16="http://schemas.microsoft.com/office/drawing/2014/main" id="{BE5CEEA8-9232-459D-AD4B-8928FA506582}"/>
              </a:ext>
            </a:extLst>
          </p:cNvPr>
          <p:cNvSpPr>
            <a:spLocks noGrp="1"/>
          </p:cNvSpPr>
          <p:nvPr>
            <p:ph sz="quarter" idx="26"/>
          </p:nvPr>
        </p:nvSpPr>
        <p:spPr>
          <a:xfrm>
            <a:off x="14370877" y="5683427"/>
            <a:ext cx="16558929" cy="4180360"/>
          </a:xfrm>
        </p:spPr>
        <p:txBody>
          <a:bodyPr/>
          <a:lstStyle/>
          <a:p>
            <a:r>
              <a:rPr lang="en-US" sz="5101" dirty="0"/>
              <a:t>For many structural engineers, beam theory is a popular analysis tool. Using the equations can be beneficial when considering structural behavior, as they are easy to apply and provide useful results. This work investigates one such case.</a:t>
            </a:r>
          </a:p>
        </p:txBody>
      </p:sp>
      <p:sp>
        <p:nvSpPr>
          <p:cNvPr id="5" name="Text Placeholder 4">
            <a:extLst>
              <a:ext uri="{FF2B5EF4-FFF2-40B4-BE49-F238E27FC236}">
                <a16:creationId xmlns:a16="http://schemas.microsoft.com/office/drawing/2014/main" id="{160C264A-B626-4CD9-B287-6FFCC6CE4833}"/>
              </a:ext>
            </a:extLst>
          </p:cNvPr>
          <p:cNvSpPr>
            <a:spLocks noGrp="1"/>
          </p:cNvSpPr>
          <p:nvPr>
            <p:ph type="body" sz="quarter" idx="18"/>
          </p:nvPr>
        </p:nvSpPr>
        <p:spPr/>
        <p:txBody>
          <a:bodyPr/>
          <a:lstStyle/>
          <a:p>
            <a:r>
              <a:rPr lang="en-US" dirty="0"/>
              <a:t>Pipe bends are common in piping systems, which typically transport liquids or gas, often under high pressure. One place where you may find a lot of pipes are oil tankers. The labyrinthine piping systems can look pretty fascinating.</a:t>
            </a:r>
          </a:p>
          <a:p>
            <a:r>
              <a:rPr lang="en-US" dirty="0"/>
              <a:t>Many piping standards (or codes) used for industrial applications are based on beam theory when it comes to the structural analysis. But, as we have already discovered, pipe bends generally do not behave like beams. When digging into piping standards, you will find a lot of information dedicated to pipe bends. In particular, piping standards recommend to apply correction factors to the stiffness and stresses for curved pipe sections. (Ref. 1)</a:t>
            </a:r>
          </a:p>
        </p:txBody>
      </p:sp>
      <p:sp>
        <p:nvSpPr>
          <p:cNvPr id="9" name="Text Placeholder 8">
            <a:extLst>
              <a:ext uri="{FF2B5EF4-FFF2-40B4-BE49-F238E27FC236}">
                <a16:creationId xmlns:a16="http://schemas.microsoft.com/office/drawing/2014/main" id="{3EC19DC3-EB5A-4252-8CF2-177F7D0FD322}"/>
              </a:ext>
            </a:extLst>
          </p:cNvPr>
          <p:cNvSpPr>
            <a:spLocks noGrp="1"/>
          </p:cNvSpPr>
          <p:nvPr>
            <p:ph type="body" sz="quarter" idx="27"/>
          </p:nvPr>
        </p:nvSpPr>
        <p:spPr/>
        <p:txBody>
          <a:bodyPr/>
          <a:lstStyle/>
          <a:p>
            <a:r>
              <a:rPr lang="en-US"/>
              <a:t>Introduction &amp; Goals</a:t>
            </a:r>
            <a:endParaRPr lang="en-US" dirty="0"/>
          </a:p>
        </p:txBody>
      </p:sp>
      <p:sp>
        <p:nvSpPr>
          <p:cNvPr id="10" name="Text Placeholder 9">
            <a:extLst>
              <a:ext uri="{FF2B5EF4-FFF2-40B4-BE49-F238E27FC236}">
                <a16:creationId xmlns:a16="http://schemas.microsoft.com/office/drawing/2014/main" id="{8E1B62C2-E6F3-41A7-9CD5-C73537DC56D0}"/>
              </a:ext>
            </a:extLst>
          </p:cNvPr>
          <p:cNvSpPr>
            <a:spLocks noGrp="1"/>
          </p:cNvSpPr>
          <p:nvPr>
            <p:ph type="body" sz="quarter" idx="28"/>
          </p:nvPr>
        </p:nvSpPr>
        <p:spPr/>
        <p:txBody>
          <a:bodyPr/>
          <a:lstStyle/>
          <a:p>
            <a:r>
              <a:rPr lang="en-US"/>
              <a:t>Methodology</a:t>
            </a:r>
            <a:endParaRPr lang="en-US" dirty="0"/>
          </a:p>
        </p:txBody>
      </p:sp>
      <p:pic>
        <p:nvPicPr>
          <p:cNvPr id="1026" name="Picture 2" descr="A close-up view of a red piping system on an oil/chemical tanker.">
            <a:extLst>
              <a:ext uri="{FF2B5EF4-FFF2-40B4-BE49-F238E27FC236}">
                <a16:creationId xmlns:a16="http://schemas.microsoft.com/office/drawing/2014/main" id="{5BC21493-AB08-4EF9-A749-F4D9D1C9CF1F}"/>
              </a:ext>
            </a:extLst>
          </p:cNvPr>
          <p:cNvPicPr>
            <a:picLocks noGrp="1" noChangeAspect="1" noChangeArrowheads="1"/>
          </p:cNvPicPr>
          <p:nvPr>
            <p:ph type="pic" sz="quarter" idx="29"/>
          </p:nvPr>
        </p:nvPicPr>
        <p:blipFill>
          <a:blip r:embed="rId4">
            <a:extLst>
              <a:ext uri="{28A0092B-C50C-407E-A947-70E740481C1C}">
                <a14:useLocalDpi xmlns:a14="http://schemas.microsoft.com/office/drawing/2010/main" val="0"/>
              </a:ext>
            </a:extLst>
          </a:blip>
          <a:srcRect t="19580" b="19580"/>
          <a:stretch>
            <a:fillRect/>
          </a:stretch>
        </p:blipFill>
        <p:spPr bwMode="auto">
          <a:xfrm>
            <a:off x="1196912" y="20870778"/>
            <a:ext cx="13710909" cy="62562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05BCBD67-5335-465C-AB7F-DFA3AD05F3B9}"/>
              </a:ext>
            </a:extLst>
          </p:cNvPr>
          <p:cNvSpPr>
            <a:spLocks noGrp="1"/>
          </p:cNvSpPr>
          <p:nvPr>
            <p:ph type="body" sz="quarter" idx="30"/>
          </p:nvPr>
        </p:nvSpPr>
        <p:spPr>
          <a:xfrm>
            <a:off x="1196912" y="27433826"/>
            <a:ext cx="13020195" cy="1468347"/>
          </a:xfrm>
        </p:spPr>
        <p:txBody>
          <a:bodyPr/>
          <a:lstStyle/>
          <a:p>
            <a:r>
              <a:rPr lang="en-US" sz="3673" dirty="0"/>
              <a:t>FIGURE 1. Piping systems on an oil/chemical tanker. Image licensed under CC BY-SA 3.0 via Wikimedia Commons.</a:t>
            </a:r>
          </a:p>
        </p:txBody>
      </p:sp>
      <p:pic>
        <p:nvPicPr>
          <p:cNvPr id="21" name="Picture Placeholder 24">
            <a:extLst>
              <a:ext uri="{FF2B5EF4-FFF2-40B4-BE49-F238E27FC236}">
                <a16:creationId xmlns:a16="http://schemas.microsoft.com/office/drawing/2014/main" id="{9E2CCB9F-1124-492F-BC58-935741613C2E}"/>
              </a:ext>
            </a:extLst>
          </p:cNvPr>
          <p:cNvPicPr>
            <a:picLocks noGrp="1" noChangeAspect="1"/>
          </p:cNvPicPr>
          <p:nvPr>
            <p:ph type="pic" sz="quarter" idx="31"/>
          </p:nvPr>
        </p:nvPicPr>
        <p:blipFill rotWithShape="1">
          <a:blip r:embed="rId5">
            <a:extLst>
              <a:ext uri="{28A0092B-C50C-407E-A947-70E740481C1C}">
                <a14:useLocalDpi xmlns:a14="http://schemas.microsoft.com/office/drawing/2010/main" val="0"/>
              </a:ext>
            </a:extLst>
          </a:blip>
          <a:srcRect l="-5450" t="-91582" r="-7334" b="-89301"/>
          <a:stretch/>
        </p:blipFill>
        <p:spPr>
          <a:xfrm>
            <a:off x="17081105" y="38786405"/>
            <a:ext cx="13848701" cy="3153247"/>
          </a:xfrm>
          <a:prstGeom prst="rect">
            <a:avLst/>
          </a:prstGeom>
        </p:spPr>
      </p:pic>
      <mc:AlternateContent xmlns:mc="http://schemas.openxmlformats.org/markup-compatibility/2006" xmlns:a14="http://schemas.microsoft.com/office/drawing/2010/main">
        <mc:Choice Requires="a14">
          <p:sp>
            <p:nvSpPr>
              <p:cNvPr id="14" name="Text Placeholder 13">
                <a:extLst>
                  <a:ext uri="{FF2B5EF4-FFF2-40B4-BE49-F238E27FC236}">
                    <a16:creationId xmlns:a16="http://schemas.microsoft.com/office/drawing/2014/main" id="{5DC46656-C03A-422F-A731-3F53691989C5}"/>
                  </a:ext>
                </a:extLst>
              </p:cNvPr>
              <p:cNvSpPr>
                <a:spLocks noGrp="1"/>
              </p:cNvSpPr>
              <p:nvPr>
                <p:ph type="body" sz="quarter" idx="32"/>
              </p:nvPr>
            </p:nvSpPr>
            <p:spPr>
              <a:xfrm>
                <a:off x="1290116" y="30943096"/>
                <a:ext cx="13883433" cy="7101577"/>
              </a:xfrm>
            </p:spPr>
            <p:txBody>
              <a:bodyPr/>
              <a:lstStyle/>
              <a:p>
                <a:r>
                  <a:rPr lang="en-US" dirty="0"/>
                  <a:t>At a relative thickness of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m:rPr>
                            <m:nor/>
                          </m:rPr>
                          <a:rPr lang="en-US" b="0" i="0" smtClean="0">
                            <a:latin typeface="Cambria Math" panose="02040503050406030204" pitchFamily="18" charset="0"/>
                          </a:rPr>
                          <m:t>o</m:t>
                        </m:r>
                      </m:sub>
                    </m:sSub>
                    <m:r>
                      <a:rPr lang="en-US" b="0" i="1" smtClean="0">
                        <a:solidFill>
                          <a:schemeClr val="tx1">
                            <a:lumMod val="75000"/>
                          </a:schemeClr>
                        </a:solidFill>
                        <a:effectLst/>
                        <a:latin typeface="Cambria Math" panose="02040503050406030204" pitchFamily="18" charset="0"/>
                        <a:ea typeface="Cambria Math" panose="02040503050406030204" pitchFamily="18" charset="0"/>
                      </a:rPr>
                      <m:t>≈</m:t>
                    </m:r>
                  </m:oMath>
                </a14:m>
                <a:r>
                  <a:rPr lang="en-US" b="0" i="1" dirty="0">
                    <a:solidFill>
                      <a:schemeClr val="tx1">
                        <a:lumMod val="75000"/>
                      </a:schemeClr>
                    </a:solidFill>
                    <a:effectLst/>
                  </a:rPr>
                  <a:t> </a:t>
                </a:r>
                <a:r>
                  <a:rPr lang="en-US" b="0" dirty="0">
                    <a:solidFill>
                      <a:schemeClr val="tx1">
                        <a:lumMod val="75000"/>
                      </a:schemeClr>
                    </a:solidFill>
                    <a:effectLst/>
                  </a:rPr>
                  <a:t>35%</a:t>
                </a:r>
                <a:r>
                  <a:rPr lang="en-US" dirty="0">
                    <a:solidFill>
                      <a:schemeClr val="tx1">
                        <a:lumMod val="75000"/>
                      </a:schemeClr>
                    </a:solidFill>
                  </a:rPr>
                  <a:t> </a:t>
                </a:r>
                <a:r>
                  <a:rPr lang="en-US" dirty="0"/>
                  <a:t>(which for any real application would be considered very thick), the stress distribution starts to change quite significantly. Additional perpendicular tensional stresses superpose the beam solution at the inner- and outer-bend radii.</a:t>
                </a:r>
              </a:p>
              <a:p>
                <a:r>
                  <a:rPr lang="en-US" dirty="0"/>
                  <a:t>Simultaneously, the top and bottom of the pipe show compressional stresses. These additional circumferential stresses arise due to the ovalization of the cross section. Ordinary beam theory explicitly ignores such cross-sectional deformations, and it does fall short in capturing its effect.</a:t>
                </a:r>
              </a:p>
            </p:txBody>
          </p:sp>
        </mc:Choice>
        <mc:Fallback xmlns="">
          <p:sp>
            <p:nvSpPr>
              <p:cNvPr id="14" name="Text Placeholder 13">
                <a:extLst>
                  <a:ext uri="{FF2B5EF4-FFF2-40B4-BE49-F238E27FC236}">
                    <a16:creationId xmlns:a16="http://schemas.microsoft.com/office/drawing/2014/main" id="{5DC46656-C03A-422F-A731-3F53691989C5}"/>
                  </a:ext>
                </a:extLst>
              </p:cNvPr>
              <p:cNvSpPr>
                <a:spLocks noGrp="1" noRot="1" noChangeAspect="1" noMove="1" noResize="1" noEditPoints="1" noAdjustHandles="1" noChangeArrowheads="1" noChangeShapeType="1" noTextEdit="1"/>
              </p:cNvSpPr>
              <p:nvPr>
                <p:ph type="body" sz="quarter" idx="32"/>
              </p:nvPr>
            </p:nvSpPr>
            <p:spPr>
              <a:xfrm>
                <a:off x="1290116" y="30943096"/>
                <a:ext cx="13883433" cy="7101577"/>
              </a:xfrm>
              <a:blipFill>
                <a:blip r:embed="rId6"/>
                <a:stretch>
                  <a:fillRect l="-1554" t="-2321" r="-2285"/>
                </a:stretch>
              </a:blipFill>
            </p:spPr>
            <p:txBody>
              <a:bodyPr/>
              <a:lstStyle/>
              <a:p>
                <a:r>
                  <a:rPr lang="en-US">
                    <a:noFill/>
                  </a:rPr>
                  <a:t> </a:t>
                </a:r>
              </a:p>
            </p:txBody>
          </p:sp>
        </mc:Fallback>
      </mc:AlternateContent>
      <p:sp>
        <p:nvSpPr>
          <p:cNvPr id="15" name="Text Placeholder 14">
            <a:extLst>
              <a:ext uri="{FF2B5EF4-FFF2-40B4-BE49-F238E27FC236}">
                <a16:creationId xmlns:a16="http://schemas.microsoft.com/office/drawing/2014/main" id="{47CB7505-8ADD-4EF6-94EF-18BAB964C341}"/>
              </a:ext>
            </a:extLst>
          </p:cNvPr>
          <p:cNvSpPr>
            <a:spLocks noGrp="1"/>
          </p:cNvSpPr>
          <p:nvPr>
            <p:ph type="body" sz="quarter" idx="33"/>
          </p:nvPr>
        </p:nvSpPr>
        <p:spPr>
          <a:xfrm>
            <a:off x="1290116" y="29529122"/>
            <a:ext cx="15362501" cy="1303795"/>
          </a:xfrm>
        </p:spPr>
        <p:txBody>
          <a:bodyPr/>
          <a:lstStyle/>
          <a:p>
            <a:r>
              <a:rPr lang="en-US" dirty="0"/>
              <a:t>Results</a:t>
            </a:r>
          </a:p>
        </p:txBody>
      </p:sp>
      <p:sp>
        <p:nvSpPr>
          <p:cNvPr id="17" name="Text Placeholder 16">
            <a:extLst>
              <a:ext uri="{FF2B5EF4-FFF2-40B4-BE49-F238E27FC236}">
                <a16:creationId xmlns:a16="http://schemas.microsoft.com/office/drawing/2014/main" id="{648B7680-D57A-4EAF-9917-2C2A7CFFB16F}"/>
              </a:ext>
            </a:extLst>
          </p:cNvPr>
          <p:cNvSpPr>
            <a:spLocks noGrp="1"/>
          </p:cNvSpPr>
          <p:nvPr>
            <p:ph type="body" sz="quarter" idx="35"/>
          </p:nvPr>
        </p:nvSpPr>
        <p:spPr>
          <a:xfrm>
            <a:off x="17436447" y="36779363"/>
            <a:ext cx="13444053" cy="1468347"/>
          </a:xfrm>
        </p:spPr>
        <p:txBody>
          <a:bodyPr/>
          <a:lstStyle/>
          <a:p>
            <a:r>
              <a:rPr lang="en-US" sz="3673"/>
              <a:t>FIGURE 2. View of the pipe bend showing the von Mises stress (normalized) and principal stresses for different wall thicknesses.</a:t>
            </a:r>
            <a:endParaRPr lang="en-US" sz="3673" dirty="0"/>
          </a:p>
        </p:txBody>
      </p:sp>
      <p:pic>
        <p:nvPicPr>
          <p:cNvPr id="1030" name="Picture 6" descr="A close-up view of the pipe bend showing the Von Mises stress and principal stresses for a wall thickness of 2.5 percent.">
            <a:extLst>
              <a:ext uri="{FF2B5EF4-FFF2-40B4-BE49-F238E27FC236}">
                <a16:creationId xmlns:a16="http://schemas.microsoft.com/office/drawing/2014/main" id="{CFA5566F-38A1-45D1-B2F0-07CC83CEAF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41591" y="29803487"/>
            <a:ext cx="5103607" cy="28707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close-up view of the pipe bend showing the Von Mises stress and principal stresses for a wall thickness of 5 percent.">
            <a:extLst>
              <a:ext uri="{FF2B5EF4-FFF2-40B4-BE49-F238E27FC236}">
                <a16:creationId xmlns:a16="http://schemas.microsoft.com/office/drawing/2014/main" id="{21F36865-F4C7-4A86-9C02-50F55BAFD8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74154" y="32919181"/>
            <a:ext cx="5112009" cy="28755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close-up view of the pipe bend showing the Von Mises stress and principal stresses for a wall thickness of 20 percent.">
            <a:extLst>
              <a:ext uri="{FF2B5EF4-FFF2-40B4-BE49-F238E27FC236}">
                <a16:creationId xmlns:a16="http://schemas.microsoft.com/office/drawing/2014/main" id="{3CE5F697-E8B5-44E3-8D79-1C8A7C6C39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61920" y="29798760"/>
            <a:ext cx="5112011" cy="28755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close-up view of the pipe bend showing the Von Mises stress and principal stresses for a wall thickness of 75 percent.">
            <a:extLst>
              <a:ext uri="{FF2B5EF4-FFF2-40B4-BE49-F238E27FC236}">
                <a16:creationId xmlns:a16="http://schemas.microsoft.com/office/drawing/2014/main" id="{8A9A8352-6A05-45B2-BFD9-902C22F409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61919" y="32919180"/>
            <a:ext cx="5112011" cy="287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953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321</TotalTime>
  <Words>1194</Words>
  <Application>Microsoft Office PowerPoint</Application>
  <PresentationFormat>Custom</PresentationFormat>
  <Paragraphs>49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Cambria Math</vt:lpstr>
      <vt:lpstr>Wingdings</vt:lpstr>
      <vt:lpstr>Office Theme</vt:lpstr>
      <vt:lpstr>PowerPoint Presentation</vt:lpstr>
      <vt:lpstr>PowerPoint Presentation</vt:lpstr>
      <vt:lpstr>Analysis of a Permanent Magnet Motor in 3D</vt:lpstr>
      <vt:lpstr>The Intriguing Stresses in Pipe Bends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Phillip Oberdorfer</dc:creator>
  <cp:lastModifiedBy>Paulina Slovenkai</cp:lastModifiedBy>
  <cp:revision>113</cp:revision>
  <cp:lastPrinted>2023-01-06T15:48:30Z</cp:lastPrinted>
  <dcterms:created xsi:type="dcterms:W3CDTF">2023-01-03T14:57:49Z</dcterms:created>
  <dcterms:modified xsi:type="dcterms:W3CDTF">2026-01-06T16:04:58Z</dcterms:modified>
</cp:coreProperties>
</file>