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6"/>
  </p:notesMasterIdLst>
  <p:sldIdLst>
    <p:sldId id="285" r:id="rId2"/>
    <p:sldId id="283" r:id="rId3"/>
    <p:sldId id="282" r:id="rId4"/>
    <p:sldId id="284"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6405" autoAdjust="0"/>
  </p:normalViewPr>
  <p:slideViewPr>
    <p:cSldViewPr snapToGrid="0">
      <p:cViewPr varScale="1">
        <p:scale>
          <a:sx n="19" d="100"/>
          <a:sy n="19" d="100"/>
        </p:scale>
        <p:origin x="3120" y="36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3/16/26</a:t>
            </a:fld>
            <a:endParaRPr lang="en-US"/>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175427" rtl="0" eaLnBrk="1" latinLnBrk="0" hangingPunct="1">
      <a:defRPr sz="5479" kern="1200">
        <a:solidFill>
          <a:schemeClr val="tx1"/>
        </a:solidFill>
        <a:latin typeface="+mn-lt"/>
        <a:ea typeface="+mn-ea"/>
        <a:cs typeface="+mn-cs"/>
      </a:defRPr>
    </a:lvl1pPr>
    <a:lvl2pPr marL="2087714" algn="l" defTabSz="4175427" rtl="0" eaLnBrk="1" latinLnBrk="0" hangingPunct="1">
      <a:defRPr sz="5479" kern="1200">
        <a:solidFill>
          <a:schemeClr val="tx1"/>
        </a:solidFill>
        <a:latin typeface="+mn-lt"/>
        <a:ea typeface="+mn-ea"/>
        <a:cs typeface="+mn-cs"/>
      </a:defRPr>
    </a:lvl2pPr>
    <a:lvl3pPr marL="4175427" algn="l" defTabSz="4175427" rtl="0" eaLnBrk="1" latinLnBrk="0" hangingPunct="1">
      <a:defRPr sz="5479" kern="1200">
        <a:solidFill>
          <a:schemeClr val="tx1"/>
        </a:solidFill>
        <a:latin typeface="+mn-lt"/>
        <a:ea typeface="+mn-ea"/>
        <a:cs typeface="+mn-cs"/>
      </a:defRPr>
    </a:lvl3pPr>
    <a:lvl4pPr marL="6263141" algn="l" defTabSz="4175427" rtl="0" eaLnBrk="1" latinLnBrk="0" hangingPunct="1">
      <a:defRPr sz="5479" kern="1200">
        <a:solidFill>
          <a:schemeClr val="tx1"/>
        </a:solidFill>
        <a:latin typeface="+mn-lt"/>
        <a:ea typeface="+mn-ea"/>
        <a:cs typeface="+mn-cs"/>
      </a:defRPr>
    </a:lvl4pPr>
    <a:lvl5pPr marL="8350855" algn="l" defTabSz="4175427" rtl="0" eaLnBrk="1" latinLnBrk="0" hangingPunct="1">
      <a:defRPr sz="5479" kern="1200">
        <a:solidFill>
          <a:schemeClr val="tx1"/>
        </a:solidFill>
        <a:latin typeface="+mn-lt"/>
        <a:ea typeface="+mn-ea"/>
        <a:cs typeface="+mn-cs"/>
      </a:defRPr>
    </a:lvl5pPr>
    <a:lvl6pPr marL="10438569" algn="l" defTabSz="4175427" rtl="0" eaLnBrk="1" latinLnBrk="0" hangingPunct="1">
      <a:defRPr sz="5479" kern="1200">
        <a:solidFill>
          <a:schemeClr val="tx1"/>
        </a:solidFill>
        <a:latin typeface="+mn-lt"/>
        <a:ea typeface="+mn-ea"/>
        <a:cs typeface="+mn-cs"/>
      </a:defRPr>
    </a:lvl6pPr>
    <a:lvl7pPr marL="12526283" algn="l" defTabSz="4175427" rtl="0" eaLnBrk="1" latinLnBrk="0" hangingPunct="1">
      <a:defRPr sz="5479" kern="1200">
        <a:solidFill>
          <a:schemeClr val="tx1"/>
        </a:solidFill>
        <a:latin typeface="+mn-lt"/>
        <a:ea typeface="+mn-ea"/>
        <a:cs typeface="+mn-cs"/>
      </a:defRPr>
    </a:lvl7pPr>
    <a:lvl8pPr marL="14613997" algn="l" defTabSz="4175427" rtl="0" eaLnBrk="1" latinLnBrk="0" hangingPunct="1">
      <a:defRPr sz="5479" kern="1200">
        <a:solidFill>
          <a:schemeClr val="tx1"/>
        </a:solidFill>
        <a:latin typeface="+mn-lt"/>
        <a:ea typeface="+mn-ea"/>
        <a:cs typeface="+mn-cs"/>
      </a:defRPr>
    </a:lvl8pPr>
    <a:lvl9pPr marL="16701710" algn="l" defTabSz="4175427" rtl="0" eaLnBrk="1" latinLnBrk="0" hangingPunct="1">
      <a:defRPr sz="547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18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013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359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1" y="2"/>
            <a:ext cx="30275213" cy="11986997"/>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08"/>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3057456" y="1495994"/>
            <a:ext cx="16113848" cy="3810620"/>
          </a:xfrm>
        </p:spPr>
        <p:txBody>
          <a:bodyPr anchor="b">
            <a:normAutofit/>
          </a:bodyPr>
          <a:lstStyle>
            <a:lvl1pPr>
              <a:defRPr sz="7544" b="1">
                <a:latin typeface="Calibri" panose="020F0502020204030204" pitchFamily="34" charset="0"/>
                <a:cs typeface="Calibri" panose="020F0502020204030204" pitchFamily="34" charset="0"/>
              </a:defRPr>
            </a:lvl1pPr>
          </a:lstStyle>
          <a:p>
            <a:r>
              <a:rPr lang="en-US" noProof="0" dirty="0"/>
              <a:t>The Title of Poster (try to keep short, font size is 90-120 </a:t>
            </a:r>
            <a:r>
              <a:rPr lang="en-US" noProof="0" dirty="0" err="1"/>
              <a:t>pt</a:t>
            </a:r>
            <a:r>
              <a:rPr lang="en-US" noProof="0" dirty="0"/>
              <a:t>)</a:t>
            </a:r>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3057324" y="9750965"/>
            <a:ext cx="16113981" cy="1935118"/>
          </a:xfrm>
        </p:spPr>
        <p:txBody>
          <a:bodyPr>
            <a:noAutofit/>
          </a:bodyPr>
          <a:lstStyle>
            <a:lvl1pPr marL="0" indent="0">
              <a:lnSpc>
                <a:spcPct val="100000"/>
              </a:lnSpc>
              <a:buNone/>
              <a:defRPr sz="3753">
                <a:solidFill>
                  <a:schemeClr val="bg1">
                    <a:lumMod val="50000"/>
                  </a:schemeClr>
                </a:solidFill>
                <a:latin typeface="Calibri" panose="020F0502020204030204" pitchFamily="34" charset="0"/>
                <a:cs typeface="Calibri" panose="020F0502020204030204" pitchFamily="34" charset="0"/>
              </a:defRPr>
            </a:lvl1pPr>
          </a:lstStyle>
          <a:p>
            <a:pPr lvl="0"/>
            <a:r>
              <a:rPr lang="en-US" noProof="0" dirty="0"/>
              <a:t>Affiliation (30-40 </a:t>
            </a:r>
            <a:r>
              <a:rPr lang="en-US" noProof="0" dirty="0" err="1"/>
              <a:t>pt</a:t>
            </a:r>
            <a:r>
              <a:rPr lang="en-US" noProof="0" dirty="0"/>
              <a:t>)</a:t>
            </a:r>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0" y="0"/>
            <a:ext cx="12337152" cy="11873822"/>
          </a:xfrm>
        </p:spPr>
        <p:txBody>
          <a:bodyPr anchor="ctr">
            <a:normAutofit/>
          </a:bodyPr>
          <a:lstStyle>
            <a:lvl1pPr marL="0" indent="0" algn="ctr">
              <a:buNone/>
              <a:defRPr sz="6755">
                <a:latin typeface="Calibri" panose="020F0502020204030204" pitchFamily="34" charset="0"/>
                <a:cs typeface="Calibri" panose="020F0502020204030204" pitchFamily="34" charset="0"/>
              </a:defRPr>
            </a:lvl1pPr>
          </a:lstStyle>
          <a:p>
            <a:r>
              <a:rPr lang="en-US" noProof="0" dirty="0"/>
              <a:t>Your simulation results (export the image from COMSOL using the image snap shot with the format: PNG &amp; Background: transparent)</a:t>
            </a:r>
          </a:p>
        </p:txBody>
      </p:sp>
      <p:sp>
        <p:nvSpPr>
          <p:cNvPr id="12" name="Rechteck 11">
            <a:extLst>
              <a:ext uri="{FF2B5EF4-FFF2-40B4-BE49-F238E27FC236}">
                <a16:creationId xmlns:a16="http://schemas.microsoft.com/office/drawing/2014/main" id="{C3ED77E3-7509-4003-A80E-3F7C7DF2DD73}"/>
              </a:ext>
            </a:extLst>
          </p:cNvPr>
          <p:cNvSpPr/>
          <p:nvPr userDrawn="1"/>
        </p:nvSpPr>
        <p:spPr>
          <a:xfrm>
            <a:off x="0" y="41656305"/>
            <a:ext cx="30275213" cy="672813"/>
          </a:xfrm>
          <a:prstGeom prst="rect">
            <a:avLst/>
          </a:prstGeom>
        </p:spPr>
        <p:txBody>
          <a:bodyPr wrap="square">
            <a:spAutoFit/>
          </a:bodyPr>
          <a:lstStyle/>
          <a:p>
            <a:pPr algn="ctr"/>
            <a:r>
              <a:rPr lang="en-US" sz="3772"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Conference </a:t>
            </a:r>
            <a:r>
              <a:rPr lang="en-US" sz="3772" noProof="0">
                <a:solidFill>
                  <a:schemeClr val="tx1">
                    <a:lumMod val="50000"/>
                    <a:lumOff val="50000"/>
                  </a:schemeClr>
                </a:solidFill>
                <a:latin typeface="Calibri" panose="020F0502020204030204" pitchFamily="34" charset="0"/>
                <a:cs typeface="Calibri" panose="020F0502020204030204" pitchFamily="34" charset="0"/>
              </a:rPr>
              <a:t>2026 Bengaluru</a:t>
            </a:r>
            <a:endParaRPr lang="en-US" sz="3772" noProof="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4398835" y="21150493"/>
            <a:ext cx="14772470" cy="6686827"/>
          </a:xfrm>
        </p:spPr>
        <p:txBody>
          <a:bodyPr>
            <a:noAutofit/>
          </a:bodyPr>
          <a:lstStyle>
            <a:lvl1pPr marL="0" indent="0">
              <a:buNone/>
              <a:defRPr sz="3772"/>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Write your methods here.</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00806" y="38642182"/>
            <a:ext cx="13998406" cy="2257867"/>
          </a:xfrm>
        </p:spPr>
        <p:txBody>
          <a:bodyPr>
            <a:noAutofit/>
          </a:bodyPr>
          <a:lstStyle>
            <a:lvl1pPr marL="0" indent="0">
              <a:buNone/>
              <a:defRPr sz="3018">
                <a:solidFill>
                  <a:schemeClr val="bg1">
                    <a:lumMod val="65000"/>
                  </a:schemeClr>
                </a:solidFill>
                <a:latin typeface="Calibri" panose="020F0502020204030204" pitchFamily="34" charset="0"/>
                <a:cs typeface="Calibri" panose="020F0502020204030204" pitchFamily="34" charset="0"/>
              </a:defRPr>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Add your references here.</a:t>
            </a:r>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00806" y="37690753"/>
            <a:ext cx="14641534" cy="788806"/>
          </a:xfrm>
          <a:prstGeom prst="rect">
            <a:avLst/>
          </a:prstGeom>
          <a:noFill/>
        </p:spPr>
        <p:txBody>
          <a:bodyPr wrap="square" rtlCol="0">
            <a:spAutoFit/>
          </a:bodyPr>
          <a:lstStyle/>
          <a:p>
            <a:r>
              <a:rPr lang="en-US" sz="4526" b="1" dirty="0">
                <a:solidFill>
                  <a:schemeClr val="bg1">
                    <a:lumMod val="65000"/>
                  </a:schemeClr>
                </a:solidFill>
                <a:latin typeface="Calibri" panose="020F0502020204030204" pitchFamily="34" charset="0"/>
                <a:cs typeface="Calibri" panose="020F0502020204030204" pitchFamily="34" charset="0"/>
              </a:rPr>
              <a:t>REFERENCES</a:t>
            </a:r>
            <a:endParaRPr lang="en-US" sz="3772"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3057430" y="5542616"/>
            <a:ext cx="16113981" cy="4076788"/>
          </a:xfrm>
        </p:spPr>
        <p:txBody>
          <a:bodyPr>
            <a:noAutofit/>
          </a:bodyPr>
          <a:lstStyle>
            <a:lvl1pPr marL="0" indent="0">
              <a:lnSpc>
                <a:spcPct val="100000"/>
              </a:lnSpc>
              <a:buNone/>
              <a:defRPr sz="5629">
                <a:latin typeface="Calibri" panose="020F0502020204030204" pitchFamily="34" charset="0"/>
                <a:cs typeface="Calibri" panose="020F0502020204030204" pitchFamily="34" charset="0"/>
              </a:defRPr>
            </a:lvl1pPr>
          </a:lstStyle>
          <a:p>
            <a:pPr lvl="0"/>
            <a:r>
              <a:rPr lang="en-US" noProof="0" dirty="0"/>
              <a:t>Short 1-2 sentence introductory information about your project (font size 50-60 </a:t>
            </a:r>
            <a:r>
              <a:rPr lang="en-US" noProof="0" dirty="0" err="1"/>
              <a:t>pt</a:t>
            </a:r>
            <a:r>
              <a:rPr lang="en-US" noProof="0" dirty="0"/>
              <a:t>). </a:t>
            </a:r>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00806" y="12943815"/>
            <a:ext cx="28070498" cy="66039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8"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00806" y="28233865"/>
            <a:ext cx="280704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00806" y="37429071"/>
            <a:ext cx="280704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517082" y="14475026"/>
            <a:ext cx="27237946" cy="4597324"/>
          </a:xfrm>
        </p:spPr>
        <p:txBody>
          <a:bodyPr numCol="2" spcCol="914400">
            <a:noAutofit/>
          </a:bodyPr>
          <a:lstStyle>
            <a:lvl1pPr marL="0" indent="0">
              <a:buNone/>
              <a:defRPr sz="3772"/>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This space is best used for including your paper abstract/introduction and conclusions. Do NOT include images here. Keep the text in two columns as it is set </a:t>
            </a:r>
            <a:br>
              <a:rPr lang="en-US" noProof="0" dirty="0"/>
            </a:br>
            <a:r>
              <a:rPr lang="en-US" noProof="0" dirty="0"/>
              <a:t>(text in just 1 column would not be readable). </a:t>
            </a:r>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517082" y="13204796"/>
            <a:ext cx="27237946" cy="1270229"/>
          </a:xfrm>
        </p:spPr>
        <p:txBody>
          <a:bodyPr anchor="b">
            <a:noAutofit/>
          </a:bodyPr>
          <a:lstStyle>
            <a:lvl1pPr marL="0" indent="0">
              <a:buNone/>
              <a:defRPr sz="6568" b="1"/>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Subtitle (write either: Abstract, Introduction, or Goals)</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4398835" y="19892729"/>
            <a:ext cx="14772470" cy="1271493"/>
          </a:xfrm>
        </p:spPr>
        <p:txBody>
          <a:bodyPr anchor="b">
            <a:noAutofit/>
          </a:bodyPr>
          <a:lstStyle>
            <a:lvl1pPr marL="0" indent="0">
              <a:buNone/>
              <a:defRPr sz="6568" b="1"/>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Subtitle (write: Methodology)</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00806" y="19856002"/>
            <a:ext cx="12609990" cy="6101210"/>
          </a:xfrm>
        </p:spPr>
        <p:txBody>
          <a:bodyPr anchor="ctr">
            <a:normAutofit/>
          </a:bodyPr>
          <a:lstStyle>
            <a:lvl1pPr marL="0" indent="0" algn="ctr">
              <a:buNone/>
              <a:defRPr sz="675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00806" y="26437629"/>
            <a:ext cx="12670251" cy="1431968"/>
          </a:xfrm>
        </p:spPr>
        <p:txBody>
          <a:bodyPr>
            <a:noAutofit/>
          </a:bodyPr>
          <a:lstStyle>
            <a:lvl1pPr marL="0" indent="0">
              <a:buNone/>
              <a:defRPr sz="3753"/>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Captions should be 18–40 pt. Write captions: “FIGURE #. Text…”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5742340" y="37825620"/>
            <a:ext cx="13476995" cy="3074430"/>
          </a:xfrm>
        </p:spPr>
        <p:txBody>
          <a:bodyPr anchor="ctr">
            <a:normAutofit/>
          </a:bodyPr>
          <a:lstStyle>
            <a:lvl1pPr marL="0" indent="0" algn="ctr">
              <a:buNone/>
              <a:defRPr sz="6755">
                <a:latin typeface="Calibri" panose="020F0502020204030204" pitchFamily="34" charset="0"/>
                <a:cs typeface="Calibri" panose="020F0502020204030204" pitchFamily="34" charset="0"/>
              </a:defRPr>
            </a:lvl1pPr>
          </a:lstStyle>
          <a:p>
            <a:r>
              <a:rPr lang="en-US" noProof="0" dirty="0"/>
              <a:t>Your organization logo</a:t>
            </a:r>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00806" y="30176458"/>
            <a:ext cx="14194840" cy="6925630"/>
          </a:xfrm>
        </p:spPr>
        <p:txBody>
          <a:bodyPr>
            <a:noAutofit/>
          </a:bodyPr>
          <a:lstStyle>
            <a:lvl1pPr marL="0" indent="0">
              <a:buNone/>
              <a:defRPr sz="3772"/>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Write your results here.</a:t>
            </a:r>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00807" y="28797516"/>
            <a:ext cx="14128967" cy="1271493"/>
          </a:xfrm>
        </p:spPr>
        <p:txBody>
          <a:bodyPr anchor="b">
            <a:noAutofit/>
          </a:bodyPr>
          <a:lstStyle>
            <a:lvl1pPr marL="0" indent="0">
              <a:buNone/>
              <a:defRPr sz="6568" b="1"/>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Subtitle (write: Results)</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6118856" y="28801153"/>
            <a:ext cx="13052449" cy="6402856"/>
          </a:xfrm>
        </p:spPr>
        <p:txBody>
          <a:bodyPr anchor="ctr">
            <a:normAutofit/>
          </a:bodyPr>
          <a:lstStyle>
            <a:lvl1pPr marL="0" indent="0" algn="ctr">
              <a:buNone/>
              <a:defRPr sz="675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6136619" y="35600557"/>
            <a:ext cx="13082716" cy="1431968"/>
          </a:xfrm>
        </p:spPr>
        <p:txBody>
          <a:bodyPr>
            <a:noAutofit/>
          </a:bodyPr>
          <a:lstStyle>
            <a:lvl1pPr marL="0" indent="0">
              <a:buNone/>
              <a:defRPr sz="3753"/>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Captions should be 18–40 pt. Write captions: “FIGURE #. Text…” </a:t>
            </a:r>
          </a:p>
        </p:txBody>
      </p:sp>
    </p:spTree>
    <p:extLst>
      <p:ext uri="{BB962C8B-B14F-4D97-AF65-F5344CB8AC3E}">
        <p14:creationId xmlns:p14="http://schemas.microsoft.com/office/powerpoint/2010/main" val="2775304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1" y="-11764"/>
            <a:ext cx="30276238" cy="42815527"/>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grpSp>
    </p:spTree>
    <p:extLst>
      <p:ext uri="{BB962C8B-B14F-4D97-AF65-F5344CB8AC3E}">
        <p14:creationId xmlns:p14="http://schemas.microsoft.com/office/powerpoint/2010/main" val="274291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1480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06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7885C-1B56-43D4-9483-3AAFF5FDFB8F}"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781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7885C-1B56-43D4-9483-3AAFF5FDFB8F}" type="datetimeFigureOut">
              <a:rPr lang="en-US" smtClean="0"/>
              <a:t>3/16/26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438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7885C-1B56-43D4-9483-3AAFF5FDFB8F}" type="datetimeFigureOut">
              <a:rPr lang="en-US" smtClean="0"/>
              <a:t>3/16/26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344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7885C-1B56-43D4-9483-3AAFF5FDFB8F}" type="datetimeFigureOut">
              <a:rPr lang="en-US" smtClean="0"/>
              <a:t>3/16/26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935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2100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1206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0C7885C-1B56-43D4-9483-3AAFF5FDFB8F}" type="datetimeFigureOut">
              <a:rPr lang="en-US" smtClean="0"/>
              <a:t>3/16/26</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0213246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osti.gov/biblio/841246"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5.emf"/><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a:xfrm>
            <a:off x="1" y="983959"/>
            <a:ext cx="11549433" cy="10981006"/>
          </a:xfrm>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3350361" y="4750173"/>
            <a:ext cx="23667177" cy="2588292"/>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en-US" sz="13768" dirty="0"/>
              <a:t>Guidelines</a:t>
            </a: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3436345" y="9821579"/>
            <a:ext cx="24044752" cy="9872853"/>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spcBef>
                <a:spcPts val="4255"/>
              </a:spcBef>
            </a:pPr>
            <a:r>
              <a:rPr lang="en-US" sz="5629" dirty="0"/>
              <a:t>Do not adjust the template; work within it. See the examples provided.</a:t>
            </a:r>
          </a:p>
          <a:p>
            <a:pPr>
              <a:spcBef>
                <a:spcPts val="4255"/>
              </a:spcBef>
            </a:pPr>
            <a:r>
              <a:rPr lang="en-US" sz="5629" dirty="0"/>
              <a:t>Left align text within textboxes, and do not justify your text.</a:t>
            </a:r>
          </a:p>
          <a:p>
            <a:pPr>
              <a:spcBef>
                <a:spcPts val="4255"/>
              </a:spcBef>
            </a:pPr>
            <a:r>
              <a:rPr lang="en-US" sz="5629" dirty="0"/>
              <a:t>Titles are the largest font on the slide (90–120 pt.), then subtitles (70–80 pt.). Captions, references, and affiliation are the smallest text (18–40 pt.).</a:t>
            </a:r>
          </a:p>
          <a:p>
            <a:pPr>
              <a:spcBef>
                <a:spcPts val="4255"/>
              </a:spcBef>
            </a:pPr>
            <a:r>
              <a:rPr lang="en-US" sz="5629" dirty="0"/>
              <a:t>Titles and subtitles are bold; any other use of bold should be for emphasis. </a:t>
            </a:r>
          </a:p>
          <a:p>
            <a:pPr>
              <a:spcBef>
                <a:spcPts val="4255"/>
              </a:spcBef>
            </a:pPr>
            <a:r>
              <a:rPr lang="en-US" sz="5629" dirty="0"/>
              <a:t>Text is either black or grey and should only be adjusted for diagrams.</a:t>
            </a:r>
          </a:p>
          <a:p>
            <a:pPr>
              <a:spcBef>
                <a:spcPts val="4255"/>
              </a:spcBef>
            </a:pPr>
            <a:r>
              <a:rPr lang="en-US" sz="5629" dirty="0"/>
              <a:t>Images can be adjusted and fitted into the boxes using the </a:t>
            </a:r>
            <a:r>
              <a:rPr lang="en-US" sz="5629" i="1" dirty="0"/>
              <a:t>Crop</a:t>
            </a:r>
            <a:r>
              <a:rPr lang="en-US" sz="5629" dirty="0"/>
              <a:t> feature. (In PowerPoint: </a:t>
            </a:r>
            <a:r>
              <a:rPr lang="en-US" sz="5629" i="1" dirty="0"/>
              <a:t>Format</a:t>
            </a:r>
            <a:r>
              <a:rPr lang="en-US" sz="5629" dirty="0"/>
              <a:t> tab </a:t>
            </a:r>
            <a:r>
              <a:rPr lang="en-US" sz="5629" dirty="0">
                <a:sym typeface="Wingdings" panose="05000000000000000000" pitchFamily="2" charset="2"/>
              </a:rPr>
              <a:t> </a:t>
            </a:r>
            <a:r>
              <a:rPr lang="en-US" sz="5629" i="1" dirty="0">
                <a:sym typeface="Wingdings" panose="05000000000000000000" pitchFamily="2" charset="2"/>
              </a:rPr>
              <a:t>Size</a:t>
            </a:r>
            <a:r>
              <a:rPr lang="en-US" sz="5629" dirty="0">
                <a:sym typeface="Wingdings" panose="05000000000000000000" pitchFamily="2" charset="2"/>
              </a:rPr>
              <a:t> section on the right  </a:t>
            </a:r>
            <a:r>
              <a:rPr lang="en-US" sz="5629" i="1" dirty="0">
                <a:sym typeface="Wingdings" panose="05000000000000000000" pitchFamily="2" charset="2"/>
              </a:rPr>
              <a:t>Crop</a:t>
            </a:r>
            <a:r>
              <a:rPr lang="en-US" sz="5629" dirty="0">
                <a:sym typeface="Wingdings" panose="05000000000000000000" pitchFamily="2" charset="2"/>
              </a:rPr>
              <a:t>.)</a:t>
            </a:r>
            <a:endParaRPr lang="en-US" sz="5629" dirty="0"/>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3350361" y="7900022"/>
            <a:ext cx="20055462" cy="1711349"/>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8762" b="1" dirty="0"/>
              <a:t>General Notes for Using the Template</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2989118" y="29088007"/>
            <a:ext cx="9062948" cy="8768443"/>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255"/>
              </a:spcBef>
              <a:buNone/>
            </a:pPr>
            <a:r>
              <a:rPr lang="en-US" sz="5629" dirty="0"/>
              <a:t>The settings shown on the right export the highest quality image with a transparent background. </a:t>
            </a:r>
          </a:p>
          <a:p>
            <a:pPr marL="0" indent="0">
              <a:spcBef>
                <a:spcPts val="4255"/>
              </a:spcBef>
              <a:buNone/>
            </a:pPr>
            <a:r>
              <a:rPr lang="en-US" sz="5629" dirty="0"/>
              <a:t>The most important settings to use are the two outlined in pink. This will export an image that can be placed in the blue space of the header.</a:t>
            </a: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2989118" y="26355561"/>
            <a:ext cx="7990510" cy="2732445"/>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8762" b="1" dirty="0"/>
              <a:t>Exporting an Image for the Header</a:t>
            </a:r>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3311" y="25231631"/>
            <a:ext cx="16219169" cy="13421457"/>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3705959" y="19478534"/>
            <a:ext cx="9587882" cy="4251164"/>
          </a:xfrm>
          <a:prstGeom prst="rect">
            <a:avLst/>
          </a:prstGeom>
          <a:ln>
            <a:solidFill>
              <a:schemeClr val="tx1"/>
            </a:solidFill>
            <a:prstDash val="dash"/>
          </a:ln>
        </p:spPr>
        <p:txBody>
          <a:bodyPr wrap="square" anchor="ctr">
            <a:spAutoFit/>
          </a:bodyPr>
          <a:lstStyle/>
          <a:p>
            <a:r>
              <a:rPr lang="en-US" sz="4504" b="1" dirty="0"/>
              <a:t>Please keep in mind:</a:t>
            </a:r>
          </a:p>
          <a:p>
            <a:pPr marL="643471" indent="-643471">
              <a:buFont typeface="Arial" panose="020B0604020202020204" pitchFamily="34" charset="0"/>
              <a:buChar char="•"/>
            </a:pPr>
            <a:r>
              <a:rPr lang="en-US" sz="4504" b="1" dirty="0"/>
              <a:t>The solid red lines are the 3 mm that will be cut off during printing.</a:t>
            </a:r>
          </a:p>
          <a:p>
            <a:pPr marL="643471" indent="-643471">
              <a:buFont typeface="Arial" panose="020B0604020202020204" pitchFamily="34" charset="0"/>
              <a:buChar char="•"/>
            </a:pPr>
            <a:r>
              <a:rPr lang="en-US" sz="4504" dirty="0"/>
              <a:t>The dotted lines represent a small margin that may or may not be cut off during printing.</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a:off x="830955" y="21604116"/>
            <a:ext cx="2875004" cy="0"/>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a:xfrm>
            <a:off x="13057456" y="2629234"/>
            <a:ext cx="14891051" cy="3593681"/>
          </a:xfrm>
        </p:spPr>
        <p:txBody>
          <a:bodyPr>
            <a:normAutofit/>
          </a:bodyPr>
          <a:lstStyle/>
          <a:p>
            <a:r>
              <a:rPr lang="en-US" sz="9008" dirty="0"/>
              <a:t>Analysis of a Permanent Magnet Motor in 3D</a:t>
            </a:r>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3171517" y="9764541"/>
            <a:ext cx="15229429" cy="1824952"/>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1091" r="11091"/>
          <a:stretch/>
        </p:blipFill>
        <p:spPr>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a:xfrm>
                <a:off x="14398834" y="21164803"/>
                <a:ext cx="14002112" cy="6306147"/>
              </a:xfrm>
            </p:spPr>
            <p:txBody>
              <a:bodyPr/>
              <a:lstStyle/>
              <a:p>
                <a:r>
                  <a:rPr lang="en-US" sz="4504" dirty="0"/>
                  <a:t>An 18-pole PM motor is modeled in 3D. Sector symmetry and axial mirror symmetry are utilized to reduce the computational effort while capturing the full 3D behavior of the device. </a:t>
                </a:r>
              </a:p>
              <a:p>
                <a:r>
                  <a:rPr lang="en-US" sz="4504" dirty="0"/>
                  <a:t>The conducting part of the rotor is modeled using Ampère’s law:</a:t>
                </a:r>
                <a:br>
                  <a:rPr lang="en-US" sz="4504" dirty="0"/>
                </a:br>
                <a:endParaRPr lang="en-US" sz="4504" dirty="0"/>
              </a:p>
              <a:p>
                <a:pPr/>
                <a14:m>
                  <m:oMathPara xmlns:m="http://schemas.openxmlformats.org/officeDocument/2006/math">
                    <m:oMathParaPr>
                      <m:jc m:val="centerGroup"/>
                    </m:oMathParaPr>
                    <m:oMath xmlns:m="http://schemas.openxmlformats.org/officeDocument/2006/math">
                      <m:r>
                        <a:rPr lang="en-US" sz="4504">
                          <a:latin typeface="Cambria Math" panose="02040503050406030204" pitchFamily="18" charset="0"/>
                        </a:rPr>
                        <m:t>𝜎</m:t>
                      </m:r>
                      <m:f>
                        <m:fPr>
                          <m:ctrlPr>
                            <a:rPr lang="en-US" sz="4504" i="1">
                              <a:latin typeface="Cambria Math" panose="02040503050406030204" pitchFamily="18" charset="0"/>
                            </a:rPr>
                          </m:ctrlPr>
                        </m:fPr>
                        <m:num>
                          <m:r>
                            <a:rPr lang="en-US" sz="4504">
                              <a:latin typeface="Cambria Math" panose="02040503050406030204" pitchFamily="18" charset="0"/>
                            </a:rPr>
                            <m:t>𝛿</m:t>
                          </m:r>
                          <m:r>
                            <a:rPr lang="de-DE" sz="4504">
                              <a:latin typeface="Cambria Math" panose="02040503050406030204" pitchFamily="18" charset="0"/>
                            </a:rPr>
                            <m:t>𝑨</m:t>
                          </m:r>
                        </m:num>
                        <m:den>
                          <m:r>
                            <a:rPr lang="en-US" sz="4504">
                              <a:latin typeface="Cambria Math" panose="02040503050406030204" pitchFamily="18" charset="0"/>
                            </a:rPr>
                            <m:t>𝛿</m:t>
                          </m:r>
                          <m:r>
                            <a:rPr lang="de-DE" sz="4504">
                              <a:latin typeface="Cambria Math" panose="02040503050406030204" pitchFamily="18" charset="0"/>
                            </a:rPr>
                            <m:t>𝑡</m:t>
                          </m:r>
                        </m:den>
                      </m:f>
                      <m:r>
                        <a:rPr lang="de-DE" sz="4504">
                          <a:latin typeface="Cambria Math" panose="02040503050406030204" pitchFamily="18" charset="0"/>
                        </a:rPr>
                        <m:t>+</m:t>
                      </m:r>
                      <m:r>
                        <m:rPr>
                          <m:sty m:val="p"/>
                        </m:rPr>
                        <a:rPr lang="de-DE" sz="4504">
                          <a:latin typeface="Cambria Math" panose="02040503050406030204" pitchFamily="18" charset="0"/>
                        </a:rPr>
                        <m:t>∇</m:t>
                      </m:r>
                      <m:r>
                        <a:rPr lang="de-DE" sz="4504">
                          <a:latin typeface="Cambria Math" panose="02040503050406030204" pitchFamily="18" charset="0"/>
                        </a:rPr>
                        <m:t>×</m:t>
                      </m:r>
                      <m:d>
                        <m:dPr>
                          <m:ctrlPr>
                            <a:rPr lang="de-DE" sz="4504" i="1">
                              <a:latin typeface="Cambria Math" panose="02040503050406030204" pitchFamily="18" charset="0"/>
                            </a:rPr>
                          </m:ctrlPr>
                        </m:dPr>
                        <m:e>
                          <m:f>
                            <m:fPr>
                              <m:ctrlPr>
                                <a:rPr lang="de-DE" sz="4504" i="1">
                                  <a:latin typeface="Cambria Math" panose="02040503050406030204" pitchFamily="18" charset="0"/>
                                </a:rPr>
                              </m:ctrlPr>
                            </m:fPr>
                            <m:num>
                              <m:r>
                                <a:rPr lang="de-DE" sz="4504">
                                  <a:latin typeface="Cambria Math" panose="02040503050406030204" pitchFamily="18" charset="0"/>
                                </a:rPr>
                                <m:t>1</m:t>
                              </m:r>
                            </m:num>
                            <m:den>
                              <m:r>
                                <a:rPr lang="de-DE" sz="4504">
                                  <a:latin typeface="Cambria Math" panose="02040503050406030204" pitchFamily="18" charset="0"/>
                                </a:rPr>
                                <m:t>𝜇</m:t>
                              </m:r>
                            </m:den>
                          </m:f>
                          <m:r>
                            <m:rPr>
                              <m:sty m:val="p"/>
                            </m:rPr>
                            <a:rPr lang="de-DE" sz="4504">
                              <a:latin typeface="Cambria Math" panose="02040503050406030204" pitchFamily="18" charset="0"/>
                            </a:rPr>
                            <m:t>∇</m:t>
                          </m:r>
                          <m:r>
                            <a:rPr lang="de-DE" sz="4504">
                              <a:latin typeface="Cambria Math" panose="02040503050406030204" pitchFamily="18" charset="0"/>
                            </a:rPr>
                            <m:t>×</m:t>
                          </m:r>
                          <m:r>
                            <a:rPr lang="de-DE" sz="4504">
                              <a:latin typeface="Cambria Math" panose="02040503050406030204" pitchFamily="18" charset="0"/>
                            </a:rPr>
                            <m:t>𝑨</m:t>
                          </m:r>
                        </m:e>
                      </m:d>
                      <m:r>
                        <a:rPr lang="de-DE" sz="4504">
                          <a:latin typeface="Cambria Math" panose="02040503050406030204" pitchFamily="18" charset="0"/>
                        </a:rPr>
                        <m:t>=0</m:t>
                      </m:r>
                    </m:oMath>
                  </m:oMathPara>
                </a14:m>
                <a:endParaRPr lang="en-US" sz="4504" dirty="0"/>
              </a:p>
              <a:p>
                <a:endParaRPr lang="en-US" sz="4504" dirty="0"/>
              </a:p>
              <a:p>
                <a:endParaRPr lang="en-US" sz="4504" dirty="0"/>
              </a:p>
            </p:txBody>
          </p:sp>
        </mc:Choice>
        <mc:Fallback xmlns="">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xfrm>
                <a:off x="14398834" y="21164803"/>
                <a:ext cx="14002112" cy="6306147"/>
              </a:xfrm>
              <a:blipFill>
                <a:blip r:embed="rId3"/>
                <a:stretch>
                  <a:fillRect l="-1812" t="-3018" r="-2717"/>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233538" y="37660693"/>
            <a:ext cx="13229986" cy="2513837"/>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a:xfrm>
            <a:off x="13057430" y="6445482"/>
            <a:ext cx="15672540" cy="3844697"/>
          </a:xfrm>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415"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415" dirty="0"/>
          </a:p>
          <a:p>
            <a:endParaRPr lang="en-US" sz="4415" dirty="0"/>
          </a:p>
          <a:p>
            <a:endParaRPr lang="en-US" sz="4415" dirty="0"/>
          </a:p>
          <a:p>
            <a:r>
              <a:rPr lang="en-US" sz="4415"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415" dirty="0"/>
          </a:p>
          <a:p>
            <a:endParaRPr lang="en-US" sz="4415" dirty="0"/>
          </a:p>
          <a:p>
            <a:endParaRPr lang="en-US" sz="4415"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4903" r="4903"/>
          <a:stretch>
            <a:fillRect/>
          </a:stretch>
        </p:blipFill>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5709575" y="36890451"/>
            <a:ext cx="12736718" cy="2900057"/>
          </a:xfrm>
          <a:prstGeom prst="rect">
            <a:avLst/>
          </a:prstGeom>
        </p:spPr>
      </p:pic>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504"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dirty="0"/>
              <a:t>Results</a:t>
            </a:r>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6325125" y="34309114"/>
            <a:ext cx="11292978" cy="1350446"/>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6"/>
          <a:srcRect r="25013"/>
          <a:stretch/>
        </p:blipFill>
        <p:spPr>
          <a:xfrm>
            <a:off x="15286972" y="28845208"/>
            <a:ext cx="5643767" cy="5017561"/>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7"/>
          <a:stretch>
            <a:fillRect/>
          </a:stretch>
        </p:blipFill>
        <p:spPr>
          <a:xfrm>
            <a:off x="20870074" y="28634368"/>
            <a:ext cx="7859896" cy="5239931"/>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3216965" y="2629234"/>
            <a:ext cx="14835779" cy="3593681"/>
          </a:xfrm>
        </p:spPr>
        <p:txBody>
          <a:bodyPr>
            <a:normAutofit/>
          </a:bodyPr>
          <a:lstStyle/>
          <a:p>
            <a:r>
              <a:rPr lang="en-US" sz="11259"/>
              <a:t>The Intriguing Stresses in Pipe Bends</a:t>
            </a:r>
            <a:endParaRPr lang="en-US" sz="11259"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a:xfrm>
            <a:off x="13216965" y="10272422"/>
            <a:ext cx="16113981" cy="1824952"/>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2"/>
          <a:srcRect l="20802" t="-277" r="14625" b="17361"/>
          <a:stretch/>
        </p:blipFill>
        <p:spPr>
          <a:xfrm>
            <a:off x="1" y="-544349"/>
            <a:ext cx="12973526" cy="12783551"/>
          </a:xfrm>
          <a:prstGeom prst="rect">
            <a:avLst/>
          </a:prstGeom>
        </p:spPr>
      </p:pic>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4439387" y="21164803"/>
            <a:ext cx="13568034" cy="6306147"/>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28980" indent="-428980">
              <a:buFont typeface="+mj-lt"/>
              <a:buAutoNum type="arabicPeriod"/>
            </a:pPr>
            <a:r>
              <a:rPr lang="en-US" sz="1876" dirty="0"/>
              <a:t>E.A. Wais and E.C. Rodabaugh, “Background of SIFs and Stress Indices for Moment Loadings of Piping Components”, United States, 2005; </a:t>
            </a:r>
            <a:r>
              <a:rPr lang="en-US" sz="1876" dirty="0">
                <a:hlinkClick r:id="rId3"/>
              </a:rPr>
              <a:t>https://www.osti.gov/biblio/841246</a:t>
            </a:r>
            <a:endParaRPr lang="en-US" sz="1876" dirty="0"/>
          </a:p>
          <a:p>
            <a:pPr marL="428980" indent="-428980">
              <a:spcBef>
                <a:spcPts val="563"/>
              </a:spcBef>
              <a:buFont typeface="+mj-lt"/>
              <a:buAutoNum type="arabicPeriod"/>
            </a:pPr>
            <a:r>
              <a:rPr lang="en-US" sz="1876"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3216966" y="6445482"/>
            <a:ext cx="15229327" cy="3844697"/>
          </a:xfrm>
        </p:spPr>
        <p:txBody>
          <a:bodyPr/>
          <a:lstStyle/>
          <a:p>
            <a:r>
              <a:rPr lang="en-US" sz="4691"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7701" b="177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00806" y="26449430"/>
            <a:ext cx="11974737" cy="1350446"/>
          </a:xfrm>
        </p:spPr>
        <p:txBody>
          <a:bodyPr/>
          <a:lstStyle/>
          <a:p>
            <a:r>
              <a:rPr lang="en-US" sz="3378" dirty="0"/>
              <a:t>FIGURE 1. Piping systems on an oil/chemical tanker. Image licensed under CC BY-SA 3.0 via Wikimedia Commons.</a:t>
            </a:r>
          </a:p>
        </p:txBody>
      </p:sp>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5709575" y="36890451"/>
            <a:ext cx="12736718" cy="2900057"/>
          </a:xfrm>
          <a:prstGeom prst="rect">
            <a:avLst/>
          </a:prstGeom>
        </p:spPr>
      </p:pic>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186526" y="29676922"/>
                <a:ext cx="12768661" cy="6531355"/>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xmlns="">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186526" y="29676922"/>
                <a:ext cx="12768661" cy="6531355"/>
              </a:xfrm>
              <a:blipFill>
                <a:blip r:embed="rId6"/>
                <a:stretch>
                  <a:fillRect l="-1590" t="-2326" r="-2187"/>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a:xfrm>
            <a:off x="1186526" y="28376483"/>
            <a:ext cx="14128967" cy="1199107"/>
          </a:xfrm>
        </p:spPr>
        <p:txBody>
          <a:bodyPr/>
          <a:lstStyle/>
          <a:p>
            <a:r>
              <a:rPr lang="en-US" dirty="0"/>
              <a:t>Results</a:t>
            </a:r>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6036385" y="35044565"/>
            <a:ext cx="12364561" cy="1350446"/>
          </a:xfrm>
        </p:spPr>
        <p:txBody>
          <a:bodyPr/>
          <a:lstStyle/>
          <a:p>
            <a:r>
              <a:rPr lang="en-US" sz="3378"/>
              <a:t>FIGURE 2. View of the pipe bend showing the von Mises stress (normalized) and principal stresses for different wall thicknesses.</a:t>
            </a:r>
            <a:endParaRPr lang="en-US" sz="3378" dirty="0"/>
          </a:p>
        </p:txBody>
      </p:sp>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2991" y="28628819"/>
            <a:ext cx="4693812" cy="26402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92939" y="31494337"/>
            <a:ext cx="4701540" cy="26446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19666" y="28624470"/>
            <a:ext cx="4701541" cy="26446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19665" y="31494336"/>
            <a:ext cx="4701541" cy="264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305</TotalTime>
  <Words>1192</Words>
  <Application>Microsoft Macintosh PowerPoint</Application>
  <PresentationFormat>Custom</PresentationFormat>
  <Paragraphs>49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Cambria Math</vt:lpstr>
      <vt:lpstr>Office Theme</vt:lpstr>
      <vt:lpstr>PowerPoint Presentation</vt:lpstr>
      <vt:lpstr>PowerPoint Presentation</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Microsoft Office User</cp:lastModifiedBy>
  <cp:revision>111</cp:revision>
  <cp:lastPrinted>2023-01-06T15:48:30Z</cp:lastPrinted>
  <dcterms:created xsi:type="dcterms:W3CDTF">2023-01-03T14:57:49Z</dcterms:created>
  <dcterms:modified xsi:type="dcterms:W3CDTF">2026-03-16T20:16:22Z</dcterms:modified>
</cp:coreProperties>
</file>