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
  </p:notesMasterIdLst>
  <p:sldIdLst>
    <p:sldId id="285" r:id="rId2"/>
    <p:sldId id="283" r:id="rId3"/>
    <p:sldId id="282" r:id="rId4"/>
    <p:sldId id="284" r:id="rId5"/>
  </p:sldIdLst>
  <p:sldSz cx="30495875" cy="43022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7" autoAdjust="0"/>
    <p:restoredTop sz="96405" autoAdjust="0"/>
  </p:normalViewPr>
  <p:slideViewPr>
    <p:cSldViewPr snapToGrid="0">
      <p:cViewPr varScale="1">
        <p:scale>
          <a:sx n="20" d="100"/>
          <a:sy n="20" d="100"/>
        </p:scale>
        <p:origin x="2840" y="2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3/18/24</a:t>
            </a:fld>
            <a:endParaRPr lang="en-US"/>
          </a:p>
        </p:txBody>
      </p:sp>
      <p:sp>
        <p:nvSpPr>
          <p:cNvPr id="4" name="Folienbildplatzhalt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200937" rtl="0" eaLnBrk="1" latinLnBrk="0" hangingPunct="1">
      <a:defRPr sz="5513" kern="1200">
        <a:solidFill>
          <a:schemeClr val="tx1"/>
        </a:solidFill>
        <a:latin typeface="+mn-lt"/>
        <a:ea typeface="+mn-ea"/>
        <a:cs typeface="+mn-cs"/>
      </a:defRPr>
    </a:lvl1pPr>
    <a:lvl2pPr marL="2100469" algn="l" defTabSz="4200937" rtl="0" eaLnBrk="1" latinLnBrk="0" hangingPunct="1">
      <a:defRPr sz="5513" kern="1200">
        <a:solidFill>
          <a:schemeClr val="tx1"/>
        </a:solidFill>
        <a:latin typeface="+mn-lt"/>
        <a:ea typeface="+mn-ea"/>
        <a:cs typeface="+mn-cs"/>
      </a:defRPr>
    </a:lvl2pPr>
    <a:lvl3pPr marL="4200937" algn="l" defTabSz="4200937" rtl="0" eaLnBrk="1" latinLnBrk="0" hangingPunct="1">
      <a:defRPr sz="5513" kern="1200">
        <a:solidFill>
          <a:schemeClr val="tx1"/>
        </a:solidFill>
        <a:latin typeface="+mn-lt"/>
        <a:ea typeface="+mn-ea"/>
        <a:cs typeface="+mn-cs"/>
      </a:defRPr>
    </a:lvl3pPr>
    <a:lvl4pPr marL="6301406" algn="l" defTabSz="4200937" rtl="0" eaLnBrk="1" latinLnBrk="0" hangingPunct="1">
      <a:defRPr sz="5513" kern="1200">
        <a:solidFill>
          <a:schemeClr val="tx1"/>
        </a:solidFill>
        <a:latin typeface="+mn-lt"/>
        <a:ea typeface="+mn-ea"/>
        <a:cs typeface="+mn-cs"/>
      </a:defRPr>
    </a:lvl4pPr>
    <a:lvl5pPr marL="8401875" algn="l" defTabSz="4200937" rtl="0" eaLnBrk="1" latinLnBrk="0" hangingPunct="1">
      <a:defRPr sz="5513" kern="1200">
        <a:solidFill>
          <a:schemeClr val="tx1"/>
        </a:solidFill>
        <a:latin typeface="+mn-lt"/>
        <a:ea typeface="+mn-ea"/>
        <a:cs typeface="+mn-cs"/>
      </a:defRPr>
    </a:lvl5pPr>
    <a:lvl6pPr marL="10502343" algn="l" defTabSz="4200937" rtl="0" eaLnBrk="1" latinLnBrk="0" hangingPunct="1">
      <a:defRPr sz="5513" kern="1200">
        <a:solidFill>
          <a:schemeClr val="tx1"/>
        </a:solidFill>
        <a:latin typeface="+mn-lt"/>
        <a:ea typeface="+mn-ea"/>
        <a:cs typeface="+mn-cs"/>
      </a:defRPr>
    </a:lvl6pPr>
    <a:lvl7pPr marL="12602812" algn="l" defTabSz="4200937" rtl="0" eaLnBrk="1" latinLnBrk="0" hangingPunct="1">
      <a:defRPr sz="5513" kern="1200">
        <a:solidFill>
          <a:schemeClr val="tx1"/>
        </a:solidFill>
        <a:latin typeface="+mn-lt"/>
        <a:ea typeface="+mn-ea"/>
        <a:cs typeface="+mn-cs"/>
      </a:defRPr>
    </a:lvl7pPr>
    <a:lvl8pPr marL="14703281" algn="l" defTabSz="4200937" rtl="0" eaLnBrk="1" latinLnBrk="0" hangingPunct="1">
      <a:defRPr sz="5513" kern="1200">
        <a:solidFill>
          <a:schemeClr val="tx1"/>
        </a:solidFill>
        <a:latin typeface="+mn-lt"/>
        <a:ea typeface="+mn-ea"/>
        <a:cs typeface="+mn-cs"/>
      </a:defRPr>
    </a:lvl8pPr>
    <a:lvl9pPr marL="16803749" algn="l" defTabSz="4200937" rtl="0" eaLnBrk="1" latinLnBrk="0" hangingPunct="1">
      <a:defRPr sz="55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4A54C-B7EC-4455-BC07-3E60C62A4E35}" type="slidenum">
              <a:rPr lang="en-US" smtClean="0"/>
              <a:t>1</a:t>
            </a:fld>
            <a:endParaRPr lang="en-US"/>
          </a:p>
        </p:txBody>
      </p:sp>
    </p:spTree>
    <p:extLst>
      <p:ext uri="{BB962C8B-B14F-4D97-AF65-F5344CB8AC3E}">
        <p14:creationId xmlns:p14="http://schemas.microsoft.com/office/powerpoint/2010/main" val="70672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4A54C-B7EC-4455-BC07-3E60C62A4E35}" type="slidenum">
              <a:rPr lang="en-US" smtClean="0"/>
              <a:t>2</a:t>
            </a:fld>
            <a:endParaRPr lang="en-US"/>
          </a:p>
        </p:txBody>
      </p:sp>
    </p:spTree>
    <p:extLst>
      <p:ext uri="{BB962C8B-B14F-4D97-AF65-F5344CB8AC3E}">
        <p14:creationId xmlns:p14="http://schemas.microsoft.com/office/powerpoint/2010/main" val="204033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4A54C-B7EC-4455-BC07-3E60C62A4E35}" type="slidenum">
              <a:rPr lang="en-US" smtClean="0"/>
              <a:t>3</a:t>
            </a:fld>
            <a:endParaRPr lang="en-US"/>
          </a:p>
        </p:txBody>
      </p:sp>
    </p:spTree>
    <p:extLst>
      <p:ext uri="{BB962C8B-B14F-4D97-AF65-F5344CB8AC3E}">
        <p14:creationId xmlns:p14="http://schemas.microsoft.com/office/powerpoint/2010/main" val="209638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0" y="1"/>
            <a:ext cx="30495875" cy="12048348"/>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20"/>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3152625" y="1503650"/>
            <a:ext cx="16231295" cy="3830123"/>
          </a:xfrm>
        </p:spPr>
        <p:txBody>
          <a:bodyPr anchor="b">
            <a:normAutofit/>
          </a:bodyPr>
          <a:lstStyle>
            <a:lvl1pPr>
              <a:defRPr sz="8041"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3152492" y="9800872"/>
            <a:ext cx="16231428" cy="1945022"/>
          </a:xfrm>
        </p:spPr>
        <p:txBody>
          <a:bodyPr>
            <a:noAutofit/>
          </a:bodyPr>
          <a:lstStyle>
            <a:lvl1pPr marL="0" indent="0">
              <a:lnSpc>
                <a:spcPct val="100000"/>
              </a:lnSpc>
              <a:buNone/>
              <a:defRPr sz="4000">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1111847" y="1037461"/>
            <a:ext cx="11315225" cy="10897132"/>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7040779" y="41869506"/>
            <a:ext cx="15270142" cy="710964"/>
          </a:xfrm>
          <a:prstGeom prst="rect">
            <a:avLst/>
          </a:prstGeom>
        </p:spPr>
        <p:txBody>
          <a:bodyPr wrap="none">
            <a:spAutoFit/>
          </a:bodyPr>
          <a:lstStyle/>
          <a:p>
            <a:r>
              <a:rPr lang="en-US" sz="4020"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2024 Florence</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4503780" y="21258742"/>
            <a:ext cx="14880140" cy="6721051"/>
          </a:xfrm>
        </p:spPr>
        <p:txBody>
          <a:bodyPr>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08829" y="38839957"/>
            <a:ext cx="14100434" cy="2269423"/>
          </a:xfrm>
        </p:spPr>
        <p:txBody>
          <a:bodyPr>
            <a:noAutofit/>
          </a:bodyPr>
          <a:lstStyle>
            <a:lvl1pPr marL="0" indent="0">
              <a:buNone/>
              <a:defRPr sz="3216">
                <a:solidFill>
                  <a:schemeClr val="bg1">
                    <a:lumMod val="65000"/>
                  </a:schemeClr>
                </a:solidFill>
                <a:latin typeface="Calibri" panose="020F0502020204030204" pitchFamily="34" charset="0"/>
                <a:cs typeface="Calibri" panose="020F0502020204030204" pitchFamily="34" charset="0"/>
              </a:defRPr>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08829" y="37883659"/>
            <a:ext cx="14748250" cy="835241"/>
          </a:xfrm>
          <a:prstGeom prst="rect">
            <a:avLst/>
          </a:prstGeom>
          <a:noFill/>
        </p:spPr>
        <p:txBody>
          <a:bodyPr wrap="square" rtlCol="0">
            <a:spAutoFit/>
          </a:bodyPr>
          <a:lstStyle/>
          <a:p>
            <a:r>
              <a:rPr lang="en-US" sz="4824" b="1" dirty="0">
                <a:solidFill>
                  <a:schemeClr val="bg1">
                    <a:lumMod val="65000"/>
                  </a:schemeClr>
                </a:solidFill>
                <a:latin typeface="Calibri" panose="020F0502020204030204" pitchFamily="34" charset="0"/>
                <a:cs typeface="Calibri" panose="020F0502020204030204" pitchFamily="34" charset="0"/>
              </a:rPr>
              <a:t>REFERENCES</a:t>
            </a:r>
            <a:endParaRPr lang="en-US" sz="4020"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3152600" y="5570984"/>
            <a:ext cx="16231428" cy="4097654"/>
          </a:xfrm>
        </p:spPr>
        <p:txBody>
          <a:bodyPr>
            <a:noAutofit/>
          </a:bodyPr>
          <a:lstStyle>
            <a:lvl1pPr marL="0" indent="0">
              <a:lnSpc>
                <a:spcPct val="100000"/>
              </a:lnSpc>
              <a:buNone/>
              <a:defRPr sz="6000">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08829" y="13010063"/>
            <a:ext cx="28275091" cy="6637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0"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08829" y="28378369"/>
            <a:ext cx="282750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08829" y="37620638"/>
            <a:ext cx="282750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528139" y="14549110"/>
            <a:ext cx="27436470" cy="4620854"/>
          </a:xfrm>
        </p:spPr>
        <p:txBody>
          <a:bodyPr numCol="2" spcCol="914400">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528139" y="13272380"/>
            <a:ext cx="27436470" cy="127673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4503780" y="19994542"/>
            <a:ext cx="14880140" cy="127800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08829" y="19957628"/>
            <a:ext cx="12701898" cy="6132436"/>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08829" y="26572939"/>
            <a:ext cx="12762598" cy="1439297"/>
          </a:xfrm>
        </p:spPr>
        <p:txBody>
          <a:bodyPr>
            <a:noAutofit/>
          </a:bodyPr>
          <a:lstStyle>
            <a:lvl1pPr marL="0" indent="0">
              <a:buNone/>
              <a:defRPr sz="400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5857079" y="38019216"/>
            <a:ext cx="13575222" cy="3090165"/>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08829" y="30330905"/>
            <a:ext cx="14298300" cy="6961076"/>
          </a:xfrm>
        </p:spPr>
        <p:txBody>
          <a:bodyPr>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08829" y="28944905"/>
            <a:ext cx="14231947" cy="127800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6236338" y="28948560"/>
            <a:ext cx="13147582" cy="6435627"/>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6254231" y="35782764"/>
            <a:ext cx="13178070" cy="1439297"/>
          </a:xfrm>
        </p:spPr>
        <p:txBody>
          <a:bodyPr>
            <a:noAutofit/>
          </a:bodyPr>
          <a:lstStyle>
            <a:lvl1pPr marL="0" indent="0">
              <a:buNone/>
              <a:defRPr sz="400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Captions should be 18–40 pt. Write captions: “FIGURE #. Text…” </a:t>
            </a:r>
          </a:p>
        </p:txBody>
      </p:sp>
    </p:spTree>
    <p:extLst>
      <p:ext uri="{BB962C8B-B14F-4D97-AF65-F5344CB8AC3E}">
        <p14:creationId xmlns:p14="http://schemas.microsoft.com/office/powerpoint/2010/main" val="12490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0" y="-11824"/>
            <a:ext cx="30496907" cy="43034662"/>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7614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6592" y="2290577"/>
            <a:ext cx="26302692" cy="8315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96592" y="11452839"/>
            <a:ext cx="26302692" cy="27297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96591" y="39875806"/>
            <a:ext cx="6861572" cy="2290568"/>
          </a:xfrm>
          <a:prstGeom prst="rect">
            <a:avLst/>
          </a:prstGeom>
        </p:spPr>
        <p:txBody>
          <a:bodyPr vert="horz" lIns="91440" tIns="45720" rIns="91440" bIns="45720" rtlCol="0" anchor="ctr"/>
          <a:lstStyle>
            <a:lvl1pPr algn="l">
              <a:defRPr sz="4002">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0101759" y="39875806"/>
            <a:ext cx="10292358" cy="2290568"/>
          </a:xfrm>
          <a:prstGeom prst="rect">
            <a:avLst/>
          </a:prstGeom>
        </p:spPr>
        <p:txBody>
          <a:bodyPr vert="horz" lIns="91440" tIns="45720" rIns="91440" bIns="45720" rtlCol="0" anchor="ctr"/>
          <a:lstStyle>
            <a:lvl1pPr algn="ctr">
              <a:defRPr sz="4002">
                <a:solidFill>
                  <a:schemeClr val="tx1">
                    <a:tint val="75000"/>
                  </a:schemeClr>
                </a:solidFill>
              </a:defRPr>
            </a:lvl1pPr>
          </a:lstStyle>
          <a:p>
            <a:r>
              <a:rPr lang="en-US"/>
              <a:t>Excerpt from the Proceedings of the COMSOL Conference 2024 Florence</a:t>
            </a:r>
          </a:p>
        </p:txBody>
      </p:sp>
      <p:sp>
        <p:nvSpPr>
          <p:cNvPr id="6" name="Slide Number Placeholder 5"/>
          <p:cNvSpPr>
            <a:spLocks noGrp="1"/>
          </p:cNvSpPr>
          <p:nvPr>
            <p:ph type="sldNum" sz="quarter" idx="4"/>
          </p:nvPr>
        </p:nvSpPr>
        <p:spPr>
          <a:xfrm>
            <a:off x="21537712" y="39875806"/>
            <a:ext cx="6861572" cy="2290568"/>
          </a:xfrm>
          <a:prstGeom prst="rect">
            <a:avLst/>
          </a:prstGeom>
        </p:spPr>
        <p:txBody>
          <a:bodyPr vert="horz" lIns="91440" tIns="45720" rIns="91440" bIns="45720" rtlCol="0" anchor="ctr"/>
          <a:lstStyle>
            <a:lvl1pPr algn="r">
              <a:defRPr sz="4002">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52215490"/>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dt="0"/>
  <p:txStyles>
    <p:title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p:titleStyle>
    <p:body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p:bodyStyle>
    <p:otherStyle>
      <a:defPPr>
        <a:defRPr lang="en-US"/>
      </a:defPPr>
      <a:lvl1pPr marL="0" algn="l" defTabSz="3049615" rtl="0" eaLnBrk="1" latinLnBrk="0" hangingPunct="1">
        <a:defRPr sz="6003" kern="1200">
          <a:solidFill>
            <a:schemeClr val="tx1"/>
          </a:solidFill>
          <a:latin typeface="+mn-lt"/>
          <a:ea typeface="+mn-ea"/>
          <a:cs typeface="+mn-cs"/>
        </a:defRPr>
      </a:lvl1pPr>
      <a:lvl2pPr marL="1524808" algn="l" defTabSz="3049615" rtl="0" eaLnBrk="1" latinLnBrk="0" hangingPunct="1">
        <a:defRPr sz="6003" kern="1200">
          <a:solidFill>
            <a:schemeClr val="tx1"/>
          </a:solidFill>
          <a:latin typeface="+mn-lt"/>
          <a:ea typeface="+mn-ea"/>
          <a:cs typeface="+mn-cs"/>
        </a:defRPr>
      </a:lvl2pPr>
      <a:lvl3pPr marL="3049615" algn="l" defTabSz="3049615" rtl="0" eaLnBrk="1" latinLnBrk="0" hangingPunct="1">
        <a:defRPr sz="6003" kern="1200">
          <a:solidFill>
            <a:schemeClr val="tx1"/>
          </a:solidFill>
          <a:latin typeface="+mn-lt"/>
          <a:ea typeface="+mn-ea"/>
          <a:cs typeface="+mn-cs"/>
        </a:defRPr>
      </a:lvl3pPr>
      <a:lvl4pPr marL="4574423" algn="l" defTabSz="3049615" rtl="0" eaLnBrk="1" latinLnBrk="0" hangingPunct="1">
        <a:defRPr sz="6003" kern="1200">
          <a:solidFill>
            <a:schemeClr val="tx1"/>
          </a:solidFill>
          <a:latin typeface="+mn-lt"/>
          <a:ea typeface="+mn-ea"/>
          <a:cs typeface="+mn-cs"/>
        </a:defRPr>
      </a:lvl4pPr>
      <a:lvl5pPr marL="6099231" algn="l" defTabSz="3049615" rtl="0" eaLnBrk="1" latinLnBrk="0" hangingPunct="1">
        <a:defRPr sz="6003" kern="1200">
          <a:solidFill>
            <a:schemeClr val="tx1"/>
          </a:solidFill>
          <a:latin typeface="+mn-lt"/>
          <a:ea typeface="+mn-ea"/>
          <a:cs typeface="+mn-cs"/>
        </a:defRPr>
      </a:lvl5pPr>
      <a:lvl6pPr marL="7624039" algn="l" defTabSz="3049615" rtl="0" eaLnBrk="1" latinLnBrk="0" hangingPunct="1">
        <a:defRPr sz="6003" kern="1200">
          <a:solidFill>
            <a:schemeClr val="tx1"/>
          </a:solidFill>
          <a:latin typeface="+mn-lt"/>
          <a:ea typeface="+mn-ea"/>
          <a:cs typeface="+mn-cs"/>
        </a:defRPr>
      </a:lvl6pPr>
      <a:lvl7pPr marL="9148846" algn="l" defTabSz="3049615" rtl="0" eaLnBrk="1" latinLnBrk="0" hangingPunct="1">
        <a:defRPr sz="6003" kern="1200">
          <a:solidFill>
            <a:schemeClr val="tx1"/>
          </a:solidFill>
          <a:latin typeface="+mn-lt"/>
          <a:ea typeface="+mn-ea"/>
          <a:cs typeface="+mn-cs"/>
        </a:defRPr>
      </a:lvl7pPr>
      <a:lvl8pPr marL="10673654" algn="l" defTabSz="3049615" rtl="0" eaLnBrk="1" latinLnBrk="0" hangingPunct="1">
        <a:defRPr sz="6003" kern="1200">
          <a:solidFill>
            <a:schemeClr val="tx1"/>
          </a:solidFill>
          <a:latin typeface="+mn-lt"/>
          <a:ea typeface="+mn-ea"/>
          <a:cs typeface="+mn-cs"/>
        </a:defRPr>
      </a:lvl8pPr>
      <a:lvl9pPr marL="12198462" algn="l" defTabSz="3049615" rtl="0" eaLnBrk="1" latinLnBrk="0" hangingPunct="1">
        <a:defRPr sz="60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hyperlink" Target="https://www.osti.gov/biblio/841246"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emf"/><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2685166" y="3764135"/>
            <a:ext cx="25224326" cy="2758585"/>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2776807" y="9169207"/>
            <a:ext cx="25626743" cy="10522424"/>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535"/>
              </a:spcBef>
            </a:pPr>
            <a:r>
              <a:rPr lang="en-US" sz="6000" dirty="0"/>
              <a:t>Do not adjust the template; work within it. See the examples provided.</a:t>
            </a:r>
          </a:p>
          <a:p>
            <a:pPr>
              <a:spcBef>
                <a:spcPts val="4535"/>
              </a:spcBef>
            </a:pPr>
            <a:r>
              <a:rPr lang="en-US" sz="6000" dirty="0"/>
              <a:t>Left align text within textboxes, and do not justify your text.</a:t>
            </a:r>
          </a:p>
          <a:p>
            <a:pPr>
              <a:spcBef>
                <a:spcPts val="4535"/>
              </a:spcBef>
            </a:pPr>
            <a:r>
              <a:rPr lang="en-US" sz="6000" dirty="0"/>
              <a:t>Titles are the largest font on the slide (90–120 pt.), then subtitles (70–80 pt.). Captions, references, and affiliation are the smallest text (18–40 pt.).</a:t>
            </a:r>
          </a:p>
          <a:p>
            <a:pPr>
              <a:spcBef>
                <a:spcPts val="4535"/>
              </a:spcBef>
            </a:pPr>
            <a:r>
              <a:rPr lang="en-US" sz="6000" dirty="0"/>
              <a:t>Titles and subtitles are bold; any other use of bold should be for emphasis. </a:t>
            </a:r>
          </a:p>
          <a:p>
            <a:pPr>
              <a:spcBef>
                <a:spcPts val="4535"/>
              </a:spcBef>
            </a:pPr>
            <a:r>
              <a:rPr lang="en-US" sz="6000" dirty="0"/>
              <a:t>Text is either black or grey and should only be adjusted for diagrams.</a:t>
            </a:r>
          </a:p>
          <a:p>
            <a:pPr>
              <a:spcBef>
                <a:spcPts val="4535"/>
              </a:spcBef>
            </a:pPr>
            <a:r>
              <a:rPr lang="en-US" sz="6000" dirty="0"/>
              <a:t>Images can be adjusted and fitted into the boxes using the </a:t>
            </a:r>
            <a:r>
              <a:rPr lang="en-US" sz="6000" i="1" dirty="0"/>
              <a:t>Crop</a:t>
            </a:r>
            <a:r>
              <a:rPr lang="en-US" sz="6000" dirty="0"/>
              <a:t> feature. (In PowerPoint: </a:t>
            </a:r>
            <a:r>
              <a:rPr lang="en-US" sz="6000" i="1" dirty="0"/>
              <a:t>Format</a:t>
            </a:r>
            <a:r>
              <a:rPr lang="en-US" sz="6000" dirty="0"/>
              <a:t> tab </a:t>
            </a:r>
            <a:r>
              <a:rPr lang="en-US" sz="6000" dirty="0">
                <a:sym typeface="Wingdings" panose="05000000000000000000" pitchFamily="2" charset="2"/>
              </a:rPr>
              <a:t> </a:t>
            </a:r>
            <a:r>
              <a:rPr lang="en-US" sz="6000" i="1" dirty="0">
                <a:sym typeface="Wingdings" panose="05000000000000000000" pitchFamily="2" charset="2"/>
              </a:rPr>
              <a:t>Size</a:t>
            </a:r>
            <a:r>
              <a:rPr lang="en-US" sz="6000" dirty="0">
                <a:sym typeface="Wingdings" panose="05000000000000000000" pitchFamily="2" charset="2"/>
              </a:rPr>
              <a:t> section on the right  </a:t>
            </a:r>
            <a:r>
              <a:rPr lang="en-US" sz="6000" i="1" dirty="0">
                <a:sym typeface="Wingdings" panose="05000000000000000000" pitchFamily="2" charset="2"/>
              </a:rPr>
              <a:t>Crop</a:t>
            </a:r>
            <a:r>
              <a:rPr lang="en-US" sz="6000" dirty="0">
                <a:sym typeface="Wingdings" panose="05000000000000000000" pitchFamily="2" charset="2"/>
              </a:rPr>
              <a:t>.)</a:t>
            </a:r>
            <a:endParaRPr lang="en-US" sz="6000"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2685166" y="7121223"/>
            <a:ext cx="21374984" cy="182394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2300156" y="29703242"/>
            <a:ext cx="9659232" cy="9345351"/>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535"/>
              </a:spcBef>
              <a:buNone/>
            </a:pPr>
            <a:r>
              <a:rPr lang="en-US" sz="6000" dirty="0"/>
              <a:t>The settings shown on the right export the highest quality image with a transparent background. </a:t>
            </a:r>
          </a:p>
          <a:p>
            <a:pPr marL="0" indent="0">
              <a:spcBef>
                <a:spcPts val="4535"/>
              </a:spcBef>
              <a:buNone/>
            </a:pPr>
            <a:r>
              <a:rPr lang="en-US" sz="6000"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2300156" y="26791020"/>
            <a:ext cx="8516234" cy="291222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0" y="25593141"/>
            <a:ext cx="17286287" cy="14304503"/>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3064160" y="19464802"/>
            <a:ext cx="10218703" cy="4524315"/>
          </a:xfrm>
          <a:prstGeom prst="rect">
            <a:avLst/>
          </a:prstGeom>
          <a:ln>
            <a:solidFill>
              <a:schemeClr val="tx1"/>
            </a:solidFill>
            <a:prstDash val="dash"/>
          </a:ln>
        </p:spPr>
        <p:txBody>
          <a:bodyPr wrap="square" anchor="ctr">
            <a:spAutoFit/>
          </a:bodyPr>
          <a:lstStyle/>
          <a:p>
            <a:r>
              <a:rPr lang="en-US" sz="4800" b="1" dirty="0"/>
              <a:t>Please keep in mind:</a:t>
            </a:r>
          </a:p>
          <a:p>
            <a:pPr marL="685800" indent="-685800">
              <a:buFont typeface="Arial" panose="020B0604020202020204" pitchFamily="34" charset="0"/>
              <a:buChar char="•"/>
            </a:pPr>
            <a:r>
              <a:rPr lang="en-US" sz="4800" b="1" dirty="0"/>
              <a:t>The solid red lines are the 3 mm that will be cut off during printing.</a:t>
            </a:r>
          </a:p>
          <a:p>
            <a:pPr marL="685800" indent="-685800">
              <a:buFont typeface="Arial" panose="020B0604020202020204" pitchFamily="34" charset="0"/>
              <a:buChar char="•"/>
            </a:pPr>
            <a:r>
              <a:rPr lang="en-US" sz="4800"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0" y="21726959"/>
            <a:ext cx="3064160"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p:txBody>
          <a:bodyPr>
            <a:normAutofit/>
          </a:bodyPr>
          <a:lstStyle/>
          <a:p>
            <a:r>
              <a:rPr lang="en-US" sz="9600"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3152492" y="9108416"/>
            <a:ext cx="16231428" cy="194502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p:txBody>
              <a:bodyPr/>
              <a:lstStyle/>
              <a:p>
                <a:r>
                  <a:rPr lang="en-US" sz="4800" dirty="0"/>
                  <a:t>An 18-pole PM motor is modeled in 3D. Sector symmetry and axial mirror symmetry are utilized to reduce the computational effort while capturing the full 3D behavior of the device. </a:t>
                </a:r>
              </a:p>
              <a:p>
                <a:r>
                  <a:rPr lang="en-US" sz="4800" dirty="0"/>
                  <a:t>The conducting part of the rotor is modeled using Ampère’s law:</a:t>
                </a:r>
                <a:br>
                  <a:rPr lang="en-US" sz="4800" dirty="0"/>
                </a:br>
                <a:endParaRPr lang="en-US" sz="4800" dirty="0"/>
              </a:p>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𝜎</m:t>
                      </m:r>
                      <m:f>
                        <m:fPr>
                          <m:ctrlPr>
                            <a:rPr lang="en-US" sz="4800" i="1">
                              <a:latin typeface="Cambria Math" panose="02040503050406030204" pitchFamily="18" charset="0"/>
                            </a:rPr>
                          </m:ctrlPr>
                        </m:fPr>
                        <m:num>
                          <m:r>
                            <a:rPr lang="en-US" sz="4800">
                              <a:latin typeface="Cambria Math" panose="02040503050406030204" pitchFamily="18" charset="0"/>
                            </a:rPr>
                            <m:t>𝛿</m:t>
                          </m:r>
                          <m:r>
                            <a:rPr lang="de-DE" sz="4800">
                              <a:latin typeface="Cambria Math" panose="02040503050406030204" pitchFamily="18" charset="0"/>
                            </a:rPr>
                            <m:t>𝑨</m:t>
                          </m:r>
                        </m:num>
                        <m:den>
                          <m:r>
                            <a:rPr lang="en-US" sz="4800">
                              <a:latin typeface="Cambria Math" panose="02040503050406030204" pitchFamily="18" charset="0"/>
                            </a:rPr>
                            <m:t>𝛿</m:t>
                          </m:r>
                          <m:r>
                            <a:rPr lang="de-DE" sz="4800">
                              <a:latin typeface="Cambria Math" panose="02040503050406030204" pitchFamily="18" charset="0"/>
                            </a:rPr>
                            <m:t>𝑡</m:t>
                          </m:r>
                        </m:den>
                      </m:f>
                      <m:r>
                        <a:rPr lang="de-DE" sz="4800">
                          <a:latin typeface="Cambria Math" panose="02040503050406030204" pitchFamily="18" charset="0"/>
                        </a:rPr>
                        <m:t>+</m:t>
                      </m:r>
                      <m:r>
                        <m:rPr>
                          <m:sty m:val="p"/>
                        </m:rPr>
                        <a:rPr lang="de-DE" sz="4800">
                          <a:latin typeface="Cambria Math" panose="02040503050406030204" pitchFamily="18" charset="0"/>
                        </a:rPr>
                        <m:t>∇</m:t>
                      </m:r>
                      <m:r>
                        <a:rPr lang="de-DE" sz="4800">
                          <a:latin typeface="Cambria Math" panose="02040503050406030204" pitchFamily="18" charset="0"/>
                        </a:rPr>
                        <m:t>×</m:t>
                      </m:r>
                      <m:d>
                        <m:dPr>
                          <m:ctrlPr>
                            <a:rPr lang="de-DE" sz="4800" i="1">
                              <a:latin typeface="Cambria Math" panose="02040503050406030204" pitchFamily="18" charset="0"/>
                            </a:rPr>
                          </m:ctrlPr>
                        </m:dPr>
                        <m:e>
                          <m:f>
                            <m:fPr>
                              <m:ctrlPr>
                                <a:rPr lang="de-DE" sz="4800" i="1">
                                  <a:latin typeface="Cambria Math" panose="02040503050406030204" pitchFamily="18" charset="0"/>
                                </a:rPr>
                              </m:ctrlPr>
                            </m:fPr>
                            <m:num>
                              <m:r>
                                <a:rPr lang="de-DE" sz="4800">
                                  <a:latin typeface="Cambria Math" panose="02040503050406030204" pitchFamily="18" charset="0"/>
                                </a:rPr>
                                <m:t>1</m:t>
                              </m:r>
                            </m:num>
                            <m:den>
                              <m:r>
                                <a:rPr lang="de-DE" sz="4800">
                                  <a:latin typeface="Cambria Math" panose="02040503050406030204" pitchFamily="18" charset="0"/>
                                </a:rPr>
                                <m:t>𝜇</m:t>
                              </m:r>
                            </m:den>
                          </m:f>
                          <m:r>
                            <m:rPr>
                              <m:sty m:val="p"/>
                            </m:rPr>
                            <a:rPr lang="de-DE" sz="4800">
                              <a:latin typeface="Cambria Math" panose="02040503050406030204" pitchFamily="18" charset="0"/>
                            </a:rPr>
                            <m:t>∇</m:t>
                          </m:r>
                          <m:r>
                            <a:rPr lang="de-DE" sz="4800">
                              <a:latin typeface="Cambria Math" panose="02040503050406030204" pitchFamily="18" charset="0"/>
                            </a:rPr>
                            <m:t>×</m:t>
                          </m:r>
                          <m:r>
                            <a:rPr lang="de-DE" sz="4800">
                              <a:latin typeface="Cambria Math" panose="02040503050406030204" pitchFamily="18" charset="0"/>
                            </a:rPr>
                            <m:t>𝑨</m:t>
                          </m:r>
                        </m:e>
                      </m:d>
                      <m:r>
                        <a:rPr lang="de-DE" sz="4800">
                          <a:latin typeface="Cambria Math" panose="02040503050406030204" pitchFamily="18" charset="0"/>
                        </a:rPr>
                        <m:t>=0</m:t>
                      </m:r>
                    </m:oMath>
                  </m:oMathPara>
                </a14:m>
                <a:endParaRPr lang="en-US" sz="4800" dirty="0"/>
              </a:p>
              <a:p>
                <a:endParaRPr lang="en-US" sz="4800" dirty="0"/>
              </a:p>
              <a:p>
                <a:endParaRPr lang="en-US" sz="4800"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blipFill>
                <a:blip r:embed="rId3"/>
                <a:stretch>
                  <a:fillRect l="-1876" t="-320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108829" y="38839957"/>
            <a:ext cx="14100434" cy="2679231"/>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5743" r="5743"/>
          <a:stretch>
            <a:fillRect/>
          </a:stretch>
        </p:blipFill>
        <p:spPr>
          <a:xfrm>
            <a:off x="2703414" y="20656170"/>
            <a:ext cx="10300317" cy="5076000"/>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00"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a:t>Results</a:t>
            </a:r>
            <a:endParaRPr lang="en-US" dirty="0"/>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6513586" y="35267865"/>
            <a:ext cx="12035984" cy="143929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5"/>
          <a:srcRect r="25013"/>
          <a:stretch/>
        </p:blipFill>
        <p:spPr>
          <a:xfrm>
            <a:off x="15407129" y="29444469"/>
            <a:ext cx="6015091" cy="5347685"/>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6"/>
          <a:stretch>
            <a:fillRect/>
          </a:stretch>
        </p:blipFill>
        <p:spPr>
          <a:xfrm>
            <a:off x="21357563" y="29219756"/>
            <a:ext cx="8377027" cy="5584685"/>
          </a:xfrm>
          <a:prstGeom prst="rect">
            <a:avLst/>
          </a:prstGeom>
        </p:spPr>
      </p:pic>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7">
            <a:extLst>
              <a:ext uri="{28A0092B-C50C-407E-A947-70E740481C1C}">
                <a14:useLocalDpi xmlns:a14="http://schemas.microsoft.com/office/drawing/2010/main" val="0"/>
              </a:ext>
            </a:extLst>
          </a:blip>
          <a:srcRect l="972" r="31696" b="22352"/>
          <a:stretch/>
        </p:blipFill>
        <p:spPr>
          <a:xfrm flipH="1">
            <a:off x="-1" y="1249239"/>
            <a:ext cx="12426949" cy="10747950"/>
          </a:xfrm>
          <a:prstGeom prst="rect">
            <a:avLst/>
          </a:prstGeom>
        </p:spPr>
      </p:pic>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8">
            <a:extLst>
              <a:ext uri="{28A0092B-C50C-407E-A947-70E740481C1C}">
                <a14:useLocalDpi xmlns:a14="http://schemas.microsoft.com/office/drawing/2010/main" val="0"/>
              </a:ext>
            </a:extLst>
          </a:blip>
          <a:srcRect l="-5450" t="-91582" r="-7334" b="-89301"/>
          <a:stretch/>
        </p:blipFill>
        <p:spPr>
          <a:xfrm>
            <a:off x="15857538" y="38019038"/>
            <a:ext cx="13574712" cy="3090862"/>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3152625" y="1503650"/>
            <a:ext cx="15811879" cy="3830123"/>
          </a:xfrm>
        </p:spPr>
        <p:txBody>
          <a:bodyPr>
            <a:normAutofit/>
          </a:bodyPr>
          <a:lstStyle/>
          <a:p>
            <a:r>
              <a:rPr lang="en-US" sz="12000"/>
              <a:t>The Intriguing Stresses in Pipe Bends</a:t>
            </a:r>
            <a:endParaRPr lang="en-US" sz="12000"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4503780" y="21258742"/>
            <a:ext cx="14460724" cy="6721051"/>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57200" indent="-457200">
              <a:buFont typeface="+mj-lt"/>
              <a:buAutoNum type="arabicPeriod"/>
            </a:pPr>
            <a:r>
              <a:rPr lang="en-US" sz="2000" dirty="0"/>
              <a:t>E.A. Wais and E.C. Rodabaugh, “Background of SIFs and Stress Indices for Moment Loadings of Piping Components”, United States, 2005; </a:t>
            </a:r>
            <a:r>
              <a:rPr lang="en-US" sz="2000" dirty="0">
                <a:hlinkClick r:id="rId2"/>
              </a:rPr>
              <a:t>https://www.osti.gov/biblio/841246</a:t>
            </a:r>
            <a:endParaRPr lang="en-US" sz="2000" dirty="0"/>
          </a:p>
          <a:p>
            <a:pPr marL="457200" indent="-457200">
              <a:spcBef>
                <a:spcPts val="600"/>
              </a:spcBef>
              <a:buFont typeface="+mj-lt"/>
              <a:buAutoNum type="arabicPeriod"/>
            </a:pPr>
            <a:r>
              <a:rPr lang="en-US" sz="200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3152600" y="5570984"/>
            <a:ext cx="16231320" cy="4097654"/>
          </a:xfrm>
        </p:spPr>
        <p:txBody>
          <a:bodyPr/>
          <a:lstStyle/>
          <a:p>
            <a:r>
              <a:rPr lang="en-US" sz="5000"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08829" y="26891063"/>
            <a:ext cx="12762598" cy="1439297"/>
          </a:xfrm>
        </p:spPr>
        <p:txBody>
          <a:bodyPr/>
          <a:lstStyle/>
          <a:p>
            <a:r>
              <a:rPr lang="en-US" sz="3600"/>
              <a:t>FIGURE 1. Piping systems on an oil/chemical tanker. Image licensed under CC BY-SA 3.0 via Wikimedia Commons.</a:t>
            </a:r>
            <a:endParaRPr lang="en-US" sz="3600" dirty="0"/>
          </a:p>
        </p:txBody>
      </p:sp>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108829" y="30330905"/>
                <a:ext cx="13608757" cy="6961076"/>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108829" y="30330905"/>
                <a:ext cx="13608757" cy="6961076"/>
              </a:xfrm>
              <a:blipFill>
                <a:blip r:embed="rId3"/>
                <a:stretch>
                  <a:fillRect l="-1491" t="-2555" r="-2050"/>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p:txBody>
          <a:bodyPr/>
          <a:lstStyle/>
          <a:p>
            <a:r>
              <a:rPr lang="en-US"/>
              <a:t>Results</a:t>
            </a:r>
            <a:endParaRPr lang="en-US" dirty="0"/>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6205850" y="36051704"/>
            <a:ext cx="13178070" cy="1439297"/>
          </a:xfrm>
        </p:spPr>
        <p:txBody>
          <a:bodyPr/>
          <a:lstStyle/>
          <a:p>
            <a:r>
              <a:rPr lang="en-US" sz="3600"/>
              <a:t>FIGURE 2. View of the pipe bend showing the von Mises stress (normalized) and principal stresses for different wall thicknesses.</a:t>
            </a:r>
            <a:endParaRPr lang="en-US" sz="3600"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7144" b="17144"/>
          <a:stretch>
            <a:fillRect/>
          </a:stretch>
        </p:blipFill>
        <p:spPr bwMode="auto">
          <a:xfrm>
            <a:off x="1108829" y="20275752"/>
            <a:ext cx="12701898" cy="61324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8444" y="29213842"/>
            <a:ext cx="5002635" cy="2813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0362" y="32267893"/>
            <a:ext cx="5010871" cy="2818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0926" y="29209209"/>
            <a:ext cx="5010873" cy="28186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0925" y="32267893"/>
            <a:ext cx="5010873" cy="281861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9"/>
          <a:srcRect l="20802" t="-277" r="14625" b="17361"/>
          <a:stretch/>
        </p:blipFill>
        <p:spPr>
          <a:xfrm>
            <a:off x="-211018" y="-1214003"/>
            <a:ext cx="13152492" cy="12959897"/>
          </a:xfrm>
          <a:prstGeom prst="rect">
            <a:avLst/>
          </a:prstGeom>
        </p:spPr>
      </p:pic>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10">
            <a:extLst>
              <a:ext uri="{28A0092B-C50C-407E-A947-70E740481C1C}">
                <a14:useLocalDpi xmlns:a14="http://schemas.microsoft.com/office/drawing/2010/main" val="0"/>
              </a:ext>
            </a:extLst>
          </a:blip>
          <a:srcRect l="-5450" t="-91582" r="-7334" b="-89301"/>
          <a:stretch/>
        </p:blipFill>
        <p:spPr>
          <a:xfrm>
            <a:off x="15857538" y="38019038"/>
            <a:ext cx="13574712" cy="3090862"/>
          </a:xfrm>
          <a:prstGeom prst="rect">
            <a:avLst/>
          </a:prstGeom>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1195</Words>
  <Application>Microsoft Macintosh PowerPoint</Application>
  <PresentationFormat>Custom</PresentationFormat>
  <Paragraphs>52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Microsoft Office User</cp:lastModifiedBy>
  <cp:revision>105</cp:revision>
  <cp:lastPrinted>2023-01-06T15:48:30Z</cp:lastPrinted>
  <dcterms:created xsi:type="dcterms:W3CDTF">2023-01-03T14:57:49Z</dcterms:created>
  <dcterms:modified xsi:type="dcterms:W3CDTF">2024-03-18T20:09:44Z</dcterms:modified>
</cp:coreProperties>
</file>