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5" r:id="rId2"/>
    <p:sldId id="283" r:id="rId3"/>
    <p:sldId id="282" r:id="rId4"/>
    <p:sldId id="284"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07" autoAdjust="0"/>
    <p:restoredTop sz="96405" autoAdjust="0"/>
  </p:normalViewPr>
  <p:slideViewPr>
    <p:cSldViewPr snapToGrid="0">
      <p:cViewPr>
        <p:scale>
          <a:sx n="21" d="100"/>
          <a:sy n="21" d="100"/>
        </p:scale>
        <p:origin x="2448" y="-30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4/30/24</a:t>
            </a:fld>
            <a:endParaRPr lang="en-US"/>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175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50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97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8203"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indent="0">
              <a:lnSpc>
                <a:spcPct val="100000"/>
              </a:lnSpc>
              <a:buNone/>
              <a:defRPr sz="4081">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7600083" y="42714590"/>
            <a:ext cx="15200764"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2024 Boston</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81">
                <a:solidFill>
                  <a:schemeClr val="bg1">
                    <a:lumMod val="65000"/>
                  </a:schemeClr>
                </a:solidFill>
                <a:latin typeface="Calibri" panose="020F0502020204030204" pitchFamily="34" charset="0"/>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866740"/>
          </a:xfrm>
          <a:prstGeom prst="rect">
            <a:avLst/>
          </a:prstGeom>
          <a:no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121">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Tree>
    <p:extLst>
      <p:ext uri="{BB962C8B-B14F-4D97-AF65-F5344CB8AC3E}">
        <p14:creationId xmlns:p14="http://schemas.microsoft.com/office/powerpoint/2010/main" val="353334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6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45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34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4/30/24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19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4/30/24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9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821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4/30/24</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4970"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9354276"/>
            <a:ext cx="26143987" cy="10734806"/>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627"/>
              </a:spcBef>
            </a:pPr>
            <a:r>
              <a:rPr lang="en-US" sz="6121" dirty="0"/>
              <a:t>Do not adjust the template; work within it. See the examples provided.</a:t>
            </a:r>
          </a:p>
          <a:p>
            <a:pPr>
              <a:spcBef>
                <a:spcPts val="4627"/>
              </a:spcBef>
            </a:pPr>
            <a:r>
              <a:rPr lang="en-US" sz="6121" dirty="0"/>
              <a:t>Left align text within textboxes, and do not justify your text.</a:t>
            </a:r>
          </a:p>
          <a:p>
            <a:pPr>
              <a:spcBef>
                <a:spcPts val="4627"/>
              </a:spcBef>
            </a:pPr>
            <a:r>
              <a:rPr lang="en-US" sz="6121" dirty="0"/>
              <a:t>Titles are the largest font on the slide (90–120 pt.), then subtitles (70–80 pt.). Captions, references, and affiliation are the smallest text (18–40 pt.).</a:t>
            </a:r>
          </a:p>
          <a:p>
            <a:pPr>
              <a:spcBef>
                <a:spcPts val="4627"/>
              </a:spcBef>
            </a:pPr>
            <a:r>
              <a:rPr lang="en-US" sz="6121" dirty="0"/>
              <a:t>Titles and subtitles are bold; any other use of bold should be for emphasis. </a:t>
            </a:r>
          </a:p>
          <a:p>
            <a:pPr>
              <a:spcBef>
                <a:spcPts val="4627"/>
              </a:spcBef>
            </a:pPr>
            <a:r>
              <a:rPr lang="en-US" sz="6121" dirty="0"/>
              <a:t>Text is either black or grey and should only be adjusted for diagrams.</a:t>
            </a:r>
          </a:p>
          <a:p>
            <a:pPr>
              <a:spcBef>
                <a:spcPts val="4627"/>
              </a:spcBef>
            </a:pPr>
            <a:r>
              <a:rPr lang="en-US" sz="6121" dirty="0"/>
              <a:t>Images can be adjusted and fitted into the boxes using the </a:t>
            </a:r>
            <a:r>
              <a:rPr lang="en-US" sz="6121" i="1" dirty="0"/>
              <a:t>Crop</a:t>
            </a:r>
            <a:r>
              <a:rPr lang="en-US" sz="6121" dirty="0"/>
              <a:t> feature. (In PowerPoint: </a:t>
            </a:r>
            <a:r>
              <a:rPr lang="en-US" sz="6121" i="1" dirty="0"/>
              <a:t>Format</a:t>
            </a:r>
            <a:r>
              <a:rPr lang="en-US" sz="6121" dirty="0"/>
              <a:t> tab </a:t>
            </a:r>
            <a:r>
              <a:rPr lang="en-US" sz="6121" dirty="0">
                <a:sym typeface="Wingdings" panose="05000000000000000000" pitchFamily="2" charset="2"/>
              </a:rPr>
              <a:t> </a:t>
            </a:r>
            <a:r>
              <a:rPr lang="en-US" sz="6121" i="1" dirty="0">
                <a:sym typeface="Wingdings" panose="05000000000000000000" pitchFamily="2" charset="2"/>
              </a:rPr>
              <a:t>Size</a:t>
            </a:r>
            <a:r>
              <a:rPr lang="en-US" sz="6121" dirty="0">
                <a:sym typeface="Wingdings" panose="05000000000000000000" pitchFamily="2" charset="2"/>
              </a:rPr>
              <a:t> section on the right  </a:t>
            </a:r>
            <a:r>
              <a:rPr lang="en-US" sz="6121" i="1" dirty="0">
                <a:sym typeface="Wingdings" panose="05000000000000000000" pitchFamily="2" charset="2"/>
              </a:rPr>
              <a:t>Crop</a:t>
            </a:r>
            <a:r>
              <a:rPr lang="en-US" sz="6121" dirty="0">
                <a:sym typeface="Wingdings" panose="05000000000000000000" pitchFamily="2" charset="2"/>
              </a:rPr>
              <a:t>.)</a:t>
            </a:r>
            <a:endParaRPr lang="en-US" sz="6121"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642865" y="7264956"/>
            <a:ext cx="21806411" cy="186075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0302765"/>
            <a:ext cx="9854192" cy="953397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627"/>
              </a:spcBef>
              <a:buNone/>
            </a:pPr>
            <a:r>
              <a:rPr lang="en-US" sz="6121" dirty="0"/>
              <a:t>The settings shown on the right export the highest quality image with a transparent background. </a:t>
            </a:r>
          </a:p>
          <a:p>
            <a:pPr marL="0" indent="0">
              <a:spcBef>
                <a:spcPts val="4627"/>
              </a:spcBef>
              <a:buNone/>
            </a:pPr>
            <a:r>
              <a:rPr lang="en-US" sz="6121"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7331763"/>
            <a:ext cx="8688124" cy="297100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059" y="26109707"/>
            <a:ext cx="17635189" cy="14593222"/>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4029509" y="19811950"/>
            <a:ext cx="10424955" cy="4707082"/>
          </a:xfrm>
          <a:prstGeom prst="rect">
            <a:avLst/>
          </a:prstGeom>
          <a:ln>
            <a:solidFill>
              <a:schemeClr val="tx1"/>
            </a:solidFill>
            <a:prstDash val="dash"/>
          </a:ln>
        </p:spPr>
        <p:txBody>
          <a:bodyPr wrap="square" anchor="ctr">
            <a:spAutoFit/>
          </a:bodyPr>
          <a:lstStyle/>
          <a:p>
            <a:r>
              <a:rPr lang="en-US" sz="4897" b="1" dirty="0"/>
              <a:t>Please keep in mind:</a:t>
            </a:r>
          </a:p>
          <a:p>
            <a:pPr marL="699653" indent="-699653">
              <a:buFont typeface="Arial" panose="020B0604020202020204" pitchFamily="34" charset="0"/>
              <a:buChar char="•"/>
            </a:pPr>
            <a:r>
              <a:rPr lang="en-US" sz="4897" b="1" dirty="0"/>
              <a:t>The solid red lines are the 3 mm that will be cut off during printing.</a:t>
            </a:r>
          </a:p>
          <a:p>
            <a:pPr marL="699653" indent="-699653">
              <a:buFont typeface="Arial" panose="020B0604020202020204" pitchFamily="34" charset="0"/>
              <a:buChar char="•"/>
            </a:pPr>
            <a:r>
              <a:rPr lang="en-US" sz="4897"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903502" y="22165491"/>
            <a:ext cx="3126006"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en-US" sz="9794"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r>
                  <a:rPr lang="en-US" sz="4897" dirty="0"/>
                  <a:t>An 18-pole PM motor is modeled in 3D. Sector symmetry and axial mirror symmetry are utilized to reduce the computational effort while capturing the full 3D behavior of the device. </a:t>
                </a:r>
              </a:p>
              <a:p>
                <a:r>
                  <a:rPr lang="en-US" sz="4897" dirty="0"/>
                  <a:t>The conducting part of the rotor is modeled using Ampère’s law:</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833" t="-314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4180360"/>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97"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a:bodyPr>
          <a:lstStyle/>
          <a:p>
            <a:r>
              <a:rPr lang="en-US" sz="12242"/>
              <a:t>The Intriguing Stresses in Pipe Bends</a:t>
            </a:r>
            <a:endParaRPr lang="en-US" sz="12242"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r>
              <a:rPr lang="en-US" sz="510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en-US" sz="3673"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mc:Choice xmlns:a14="http://schemas.microsoft.com/office/drawing/2010/main"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6"/>
                <a:stretch>
                  <a:fillRect l="-1554" t="-2321" r="-2285"/>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en-US" sz="3673"/>
              <a:t>FIGURE 2. View of the pipe bend showing the von Mises stress (normalized) and principal stresses for different wall thicknesses.</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295</TotalTime>
  <Words>1192</Words>
  <Application>Microsoft Macintosh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Microsoft Office User</cp:lastModifiedBy>
  <cp:revision>105</cp:revision>
  <cp:lastPrinted>2023-01-06T15:48:30Z</cp:lastPrinted>
  <dcterms:created xsi:type="dcterms:W3CDTF">2023-01-03T14:57:49Z</dcterms:created>
  <dcterms:modified xsi:type="dcterms:W3CDTF">2024-04-30T14:13:06Z</dcterms:modified>
</cp:coreProperties>
</file>